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26"/>
  </p:notesMasterIdLst>
  <p:sldIdLst>
    <p:sldId id="279" r:id="rId2"/>
    <p:sldId id="257" r:id="rId3"/>
    <p:sldId id="281" r:id="rId4"/>
    <p:sldId id="282" r:id="rId5"/>
    <p:sldId id="283" r:id="rId6"/>
    <p:sldId id="297" r:id="rId7"/>
    <p:sldId id="292" r:id="rId8"/>
    <p:sldId id="295" r:id="rId9"/>
    <p:sldId id="293" r:id="rId10"/>
    <p:sldId id="284" r:id="rId11"/>
    <p:sldId id="285" r:id="rId12"/>
    <p:sldId id="286" r:id="rId13"/>
    <p:sldId id="288" r:id="rId14"/>
    <p:sldId id="258" r:id="rId15"/>
    <p:sldId id="298" r:id="rId16"/>
    <p:sldId id="261" r:id="rId17"/>
    <p:sldId id="270" r:id="rId18"/>
    <p:sldId id="263" r:id="rId19"/>
    <p:sldId id="264" r:id="rId20"/>
    <p:sldId id="299" r:id="rId21"/>
    <p:sldId id="274" r:id="rId22"/>
    <p:sldId id="266" r:id="rId23"/>
    <p:sldId id="280" r:id="rId24"/>
    <p:sldId id="30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hlink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576" autoAdjust="0"/>
  </p:normalViewPr>
  <p:slideViewPr>
    <p:cSldViewPr>
      <p:cViewPr>
        <p:scale>
          <a:sx n="60" d="100"/>
          <a:sy n="60" d="100"/>
        </p:scale>
        <p:origin x="-58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0D658-4892-46E7-B8D3-7F59B900BE2E}" type="datetimeFigureOut">
              <a:rPr lang="en-US" smtClean="0"/>
              <a:pPr/>
              <a:t>7/10/2015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A6C0D-EA14-4D4F-B050-4F1C4BC26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A6C0D-EA14-4D4F-B050-4F1C4BC26A5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sr-Latn-ME" baseline="0" dirty="0" smtClean="0"/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A6C0D-EA14-4D4F-B050-4F1C4BC26A5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EC64673-FE3E-41BA-838E-6CB0C286035D}" type="datetimeFigureOut">
              <a:rPr lang="en-US" smtClean="0"/>
              <a:pPr/>
              <a:t>7/10/2015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1BA7748-701C-4A78-9E93-2D8258256D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64673-FE3E-41BA-838E-6CB0C286035D}" type="datetimeFigureOut">
              <a:rPr lang="en-US" smtClean="0"/>
              <a:pPr/>
              <a:t>7/10/2015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7748-701C-4A78-9E93-2D8258256D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EC64673-FE3E-41BA-838E-6CB0C286035D}" type="datetimeFigureOut">
              <a:rPr lang="en-US" smtClean="0"/>
              <a:pPr/>
              <a:t>7/10/2015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1BA7748-701C-4A78-9E93-2D8258256D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64673-FE3E-41BA-838E-6CB0C286035D}" type="datetimeFigureOut">
              <a:rPr lang="en-US" smtClean="0"/>
              <a:pPr/>
              <a:t>7/10/2015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1BA7748-701C-4A78-9E93-2D8258256D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64673-FE3E-41BA-838E-6CB0C286035D}" type="datetimeFigureOut">
              <a:rPr lang="en-US" smtClean="0"/>
              <a:pPr/>
              <a:t>7/10/2015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1BA7748-701C-4A78-9E93-2D8258256D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EC64673-FE3E-41BA-838E-6CB0C286035D}" type="datetimeFigureOut">
              <a:rPr lang="en-US" smtClean="0"/>
              <a:pPr/>
              <a:t>7/10/2015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1BA7748-701C-4A78-9E93-2D8258256D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EC64673-FE3E-41BA-838E-6CB0C286035D}" type="datetimeFigureOut">
              <a:rPr lang="en-US" smtClean="0"/>
              <a:pPr/>
              <a:t>7/10/2015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1BA7748-701C-4A78-9E93-2D8258256D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64673-FE3E-41BA-838E-6CB0C286035D}" type="datetimeFigureOut">
              <a:rPr lang="en-US" smtClean="0"/>
              <a:pPr/>
              <a:t>7/10/2015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1BA7748-701C-4A78-9E93-2D8258256D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64673-FE3E-41BA-838E-6CB0C286035D}" type="datetimeFigureOut">
              <a:rPr lang="en-US" smtClean="0"/>
              <a:pPr/>
              <a:t>7/10/2015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1BA7748-701C-4A78-9E93-2D8258256D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64673-FE3E-41BA-838E-6CB0C286035D}" type="datetimeFigureOut">
              <a:rPr lang="en-US" smtClean="0"/>
              <a:pPr/>
              <a:t>7/10/2015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1BA7748-701C-4A78-9E93-2D8258256D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EC64673-FE3E-41BA-838E-6CB0C286035D}" type="datetimeFigureOut">
              <a:rPr lang="en-US" smtClean="0"/>
              <a:pPr/>
              <a:t>7/10/2015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1BA7748-701C-4A78-9E93-2D8258256D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EC64673-FE3E-41BA-838E-6CB0C286035D}" type="datetimeFigureOut">
              <a:rPr lang="en-US" smtClean="0"/>
              <a:pPr/>
              <a:t>7/10/2015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1BA7748-701C-4A78-9E93-2D8258256D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Marketing plan </a:t>
            </a:r>
            <a:r>
              <a:rPr lang="sr-Latn-ME" dirty="0" smtClean="0"/>
              <a:t>Biznis Zon</a:t>
            </a:r>
            <a:r>
              <a:rPr lang="en-US" dirty="0" smtClean="0"/>
              <a:t>e</a:t>
            </a:r>
            <a:r>
              <a:rPr lang="sr-Latn-ME" dirty="0" smtClean="0"/>
              <a:t> “Rudeš”</a:t>
            </a:r>
            <a:r>
              <a:rPr lang="en-US" dirty="0" smtClean="0"/>
              <a:t> Berane</a:t>
            </a:r>
            <a:endParaRPr lang="en-US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88842"/>
            <a:ext cx="9144000" cy="428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Prirodni</a:t>
            </a:r>
            <a:r>
              <a:rPr lang="en-US" dirty="0" smtClean="0"/>
              <a:t> </a:t>
            </a:r>
            <a:r>
              <a:rPr lang="en-US" dirty="0" err="1" smtClean="0"/>
              <a:t>potencijali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000" b="1" dirty="0" err="1" smtClean="0"/>
              <a:t>Poljoprivredno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zemljište</a:t>
            </a:r>
            <a:endParaRPr lang="en-US" sz="2000" b="1" dirty="0" smtClean="0"/>
          </a:p>
          <a:p>
            <a:r>
              <a:rPr lang="en-US" sz="2000" dirty="0" err="1" smtClean="0"/>
              <a:t>Obradive</a:t>
            </a:r>
            <a:r>
              <a:rPr lang="en-US" sz="2000" dirty="0" smtClean="0"/>
              <a:t> </a:t>
            </a:r>
            <a:r>
              <a:rPr lang="en-US" sz="2000" dirty="0" err="1" smtClean="0"/>
              <a:t>površine</a:t>
            </a:r>
            <a:r>
              <a:rPr lang="en-US" sz="2000" dirty="0" smtClean="0"/>
              <a:t> </a:t>
            </a:r>
            <a:r>
              <a:rPr lang="en-US" sz="2000" dirty="0" err="1" smtClean="0"/>
              <a:t>ima</a:t>
            </a:r>
            <a:r>
              <a:rPr lang="en-US" sz="2000" dirty="0" smtClean="0"/>
              <a:t> 15 903 ha</a:t>
            </a:r>
          </a:p>
          <a:p>
            <a:r>
              <a:rPr lang="en-US" sz="2000" dirty="0" err="1" smtClean="0"/>
              <a:t>Poljoprivredno</a:t>
            </a:r>
            <a:r>
              <a:rPr lang="en-US" sz="2000" dirty="0" smtClean="0"/>
              <a:t> </a:t>
            </a:r>
            <a:r>
              <a:rPr lang="en-US" sz="2000" dirty="0" err="1" smtClean="0"/>
              <a:t>zemljište</a:t>
            </a:r>
            <a:r>
              <a:rPr lang="en-US" sz="2000" dirty="0" smtClean="0"/>
              <a:t> </a:t>
            </a:r>
            <a:r>
              <a:rPr lang="en-US" sz="2000" dirty="0" err="1" smtClean="0"/>
              <a:t>čini</a:t>
            </a:r>
            <a:r>
              <a:rPr lang="en-US" sz="2000" dirty="0" smtClean="0"/>
              <a:t>  29 495 ha. </a:t>
            </a:r>
          </a:p>
          <a:p>
            <a:r>
              <a:rPr lang="en-US" sz="2000" dirty="0" err="1" smtClean="0"/>
              <a:t>Oranice</a:t>
            </a:r>
            <a:r>
              <a:rPr lang="en-US" sz="2000" dirty="0" smtClean="0"/>
              <a:t>............................ 3 935 ha,</a:t>
            </a:r>
          </a:p>
          <a:p>
            <a:r>
              <a:rPr lang="en-US" sz="2000" dirty="0" err="1" smtClean="0"/>
              <a:t>Voćnjaci</a:t>
            </a:r>
            <a:r>
              <a:rPr lang="en-US" sz="2000" dirty="0" smtClean="0"/>
              <a:t>........................... 1 081 ha,</a:t>
            </a:r>
          </a:p>
          <a:p>
            <a:r>
              <a:rPr lang="en-US" sz="2000" dirty="0" err="1" smtClean="0"/>
              <a:t>Livade</a:t>
            </a:r>
            <a:r>
              <a:rPr lang="en-US" sz="2000" dirty="0" smtClean="0"/>
              <a:t>.............................10 887 ha,</a:t>
            </a:r>
          </a:p>
          <a:p>
            <a:r>
              <a:rPr lang="en-US" sz="2000" dirty="0" err="1" smtClean="0"/>
              <a:t>Pašnjaci</a:t>
            </a:r>
            <a:r>
              <a:rPr lang="en-US" sz="2000" dirty="0" smtClean="0"/>
              <a:t>..........................13 586ha,</a:t>
            </a:r>
          </a:p>
          <a:p>
            <a:r>
              <a:rPr lang="en-US" sz="2000" dirty="0" smtClean="0"/>
              <a:t>Bare, </a:t>
            </a:r>
            <a:r>
              <a:rPr lang="en-US" sz="2000" dirty="0" err="1" smtClean="0"/>
              <a:t>ribnjaci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trstici</a:t>
            </a:r>
            <a:r>
              <a:rPr lang="en-US" sz="2000" dirty="0" smtClean="0"/>
              <a:t>            6 ha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Mineralne</a:t>
            </a:r>
            <a:r>
              <a:rPr lang="en-US" b="1" dirty="0" smtClean="0"/>
              <a:t> </a:t>
            </a:r>
            <a:r>
              <a:rPr lang="en-US" b="1" dirty="0" err="1" smtClean="0"/>
              <a:t>sirovine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000" b="1" dirty="0" err="1" smtClean="0"/>
              <a:t>Mrki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Ugalj</a:t>
            </a:r>
            <a:endParaRPr lang="en-US" sz="2000" b="1" dirty="0" smtClean="0"/>
          </a:p>
          <a:p>
            <a:r>
              <a:rPr lang="en-US" sz="2000" dirty="0" err="1" smtClean="0"/>
              <a:t>Javlja</a:t>
            </a:r>
            <a:r>
              <a:rPr lang="en-US" sz="2000" dirty="0" smtClean="0"/>
              <a:t> se u </a:t>
            </a:r>
            <a:r>
              <a:rPr lang="en-US" sz="2000" dirty="0" err="1" smtClean="0"/>
              <a:t>beranskom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poličkom</a:t>
            </a:r>
            <a:r>
              <a:rPr lang="en-US" sz="2000" dirty="0" smtClean="0"/>
              <a:t> </a:t>
            </a:r>
            <a:r>
              <a:rPr lang="en-US" sz="2000" dirty="0" err="1" smtClean="0"/>
              <a:t>ugljenosnom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jezerskom</a:t>
            </a:r>
            <a:r>
              <a:rPr lang="en-US" sz="2000" dirty="0" smtClean="0"/>
              <a:t> </a:t>
            </a:r>
            <a:r>
              <a:rPr lang="en-US" sz="2000" dirty="0" err="1" smtClean="0"/>
              <a:t>basenu</a:t>
            </a:r>
            <a:r>
              <a:rPr lang="en-US" sz="2000" dirty="0" smtClean="0"/>
              <a:t> </a:t>
            </a:r>
            <a:r>
              <a:rPr lang="en-US" sz="2000" dirty="0" err="1" smtClean="0"/>
              <a:t>podijeljenog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četiri</a:t>
            </a:r>
            <a:r>
              <a:rPr lang="en-US" sz="2000" dirty="0" smtClean="0"/>
              <a:t> </a:t>
            </a:r>
            <a:r>
              <a:rPr lang="en-US" sz="2000" dirty="0" err="1" smtClean="0"/>
              <a:t>revira</a:t>
            </a:r>
            <a:r>
              <a:rPr lang="en-US" sz="2000" dirty="0" smtClean="0"/>
              <a:t>: </a:t>
            </a:r>
            <a:r>
              <a:rPr lang="en-US" sz="2000" i="1" dirty="0" err="1" smtClean="0"/>
              <a:t>Budimlja</a:t>
            </a:r>
            <a:r>
              <a:rPr lang="en-US" sz="2000" dirty="0" smtClean="0"/>
              <a:t>, </a:t>
            </a:r>
            <a:r>
              <a:rPr lang="en-US" sz="2000" i="1" dirty="0" err="1" smtClean="0"/>
              <a:t>Petnjik</a:t>
            </a:r>
            <a:r>
              <a:rPr lang="en-US" sz="2000" dirty="0" smtClean="0"/>
              <a:t>, </a:t>
            </a:r>
            <a:r>
              <a:rPr lang="en-US" sz="2000" i="1" dirty="0" err="1" smtClean="0"/>
              <a:t>Zagorje</a:t>
            </a:r>
            <a:r>
              <a:rPr lang="en-US" sz="2000" i="1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i="1" dirty="0" smtClean="0"/>
              <a:t>Berane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 </a:t>
            </a:r>
            <a:r>
              <a:rPr lang="en-US" sz="2000" dirty="0" err="1" smtClean="0"/>
              <a:t>Ukupne</a:t>
            </a:r>
            <a:r>
              <a:rPr lang="en-US" sz="2000" dirty="0" smtClean="0"/>
              <a:t> </a:t>
            </a:r>
            <a:r>
              <a:rPr lang="en-US" sz="2000" dirty="0" err="1" smtClean="0"/>
              <a:t>rezerve</a:t>
            </a:r>
            <a:r>
              <a:rPr lang="en-US" sz="2000" dirty="0" smtClean="0"/>
              <a:t> </a:t>
            </a:r>
            <a:r>
              <a:rPr lang="en-US" sz="2000" dirty="0" err="1" smtClean="0"/>
              <a:t>po</a:t>
            </a:r>
            <a:r>
              <a:rPr lang="en-US" sz="2000" dirty="0" smtClean="0"/>
              <a:t> </a:t>
            </a:r>
            <a:r>
              <a:rPr lang="en-US" sz="2000" dirty="0" err="1" smtClean="0"/>
              <a:t>dokumentaciji</a:t>
            </a:r>
            <a:r>
              <a:rPr lang="en-US" sz="2000" dirty="0" smtClean="0"/>
              <a:t> </a:t>
            </a:r>
            <a:r>
              <a:rPr lang="en-US" sz="2000" dirty="0" err="1" smtClean="0"/>
              <a:t>koja</a:t>
            </a:r>
            <a:r>
              <a:rPr lang="en-US" sz="2000" dirty="0" smtClean="0"/>
              <a:t> </a:t>
            </a:r>
            <a:r>
              <a:rPr lang="en-US" sz="2000" dirty="0" err="1" smtClean="0"/>
              <a:t>prati</a:t>
            </a:r>
            <a:r>
              <a:rPr lang="en-US" sz="2000" dirty="0" smtClean="0"/>
              <a:t> </a:t>
            </a:r>
            <a:r>
              <a:rPr lang="en-US" sz="2000" dirty="0" err="1" smtClean="0"/>
              <a:t>rudnik</a:t>
            </a:r>
            <a:r>
              <a:rPr lang="en-US" sz="2000" dirty="0" smtClean="0"/>
              <a:t> </a:t>
            </a:r>
            <a:r>
              <a:rPr lang="en-US" sz="2000" dirty="0" err="1" smtClean="0"/>
              <a:t>mrkog</a:t>
            </a:r>
            <a:r>
              <a:rPr lang="en-US" sz="2000" dirty="0" smtClean="0"/>
              <a:t> </a:t>
            </a:r>
            <a:r>
              <a:rPr lang="en-US" sz="2000" dirty="0" err="1" smtClean="0"/>
              <a:t>uglja</a:t>
            </a:r>
            <a:r>
              <a:rPr lang="en-US" sz="2000" dirty="0" smtClean="0"/>
              <a:t> </a:t>
            </a:r>
            <a:r>
              <a:rPr lang="en-US" sz="2000" i="1" dirty="0" err="1" smtClean="0"/>
              <a:t>Ivangrad</a:t>
            </a:r>
            <a:r>
              <a:rPr lang="en-US" sz="2000" i="1" dirty="0" smtClean="0"/>
              <a:t> </a:t>
            </a:r>
            <a:r>
              <a:rPr lang="en-US" sz="2000" dirty="0" smtClean="0"/>
              <a:t>– Berane </a:t>
            </a:r>
            <a:r>
              <a:rPr lang="en-US" sz="2000" dirty="0" err="1" smtClean="0"/>
              <a:t>su</a:t>
            </a:r>
            <a:r>
              <a:rPr lang="en-US" sz="2000" dirty="0" smtClean="0"/>
              <a:t>:</a:t>
            </a:r>
          </a:p>
          <a:p>
            <a:r>
              <a:rPr lang="en-US" sz="2000" dirty="0" smtClean="0"/>
              <a:t> </a:t>
            </a:r>
            <a:r>
              <a:rPr lang="en-US" sz="2000" dirty="0" err="1" smtClean="0"/>
              <a:t>geološke</a:t>
            </a:r>
            <a:r>
              <a:rPr lang="en-US" sz="2000" dirty="0" smtClean="0"/>
              <a:t> 157.933.410 t, </a:t>
            </a:r>
          </a:p>
          <a:p>
            <a:r>
              <a:rPr lang="en-US" sz="2000" dirty="0" smtClean="0"/>
              <a:t> </a:t>
            </a:r>
            <a:r>
              <a:rPr lang="en-US" sz="2000" dirty="0" err="1" smtClean="0"/>
              <a:t>eksploatacione</a:t>
            </a:r>
            <a:r>
              <a:rPr lang="en-US" sz="2000" dirty="0" smtClean="0"/>
              <a:t> 18.511.870 t.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Mineralne</a:t>
            </a:r>
            <a:r>
              <a:rPr lang="en-US" dirty="0" smtClean="0"/>
              <a:t> </a:t>
            </a:r>
            <a:r>
              <a:rPr lang="en-US" dirty="0" err="1" smtClean="0"/>
              <a:t>sirovine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b="1" dirty="0" err="1" smtClean="0"/>
              <a:t>Opekarske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gline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    </a:t>
            </a:r>
            <a:r>
              <a:rPr lang="en-US" sz="2000" dirty="0" err="1" smtClean="0"/>
              <a:t>Poznati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istraženi</a:t>
            </a:r>
            <a:r>
              <a:rPr lang="en-US" sz="2000" dirty="0" smtClean="0"/>
              <a:t> </a:t>
            </a:r>
            <a:r>
              <a:rPr lang="en-US" sz="2000" dirty="0" err="1" smtClean="0"/>
              <a:t>lokaliteti</a:t>
            </a:r>
            <a:r>
              <a:rPr lang="en-US" sz="2000" dirty="0" smtClean="0"/>
              <a:t> </a:t>
            </a:r>
            <a:r>
              <a:rPr lang="en-US" sz="2000" dirty="0" err="1" smtClean="0"/>
              <a:t>opekarskih</a:t>
            </a:r>
            <a:r>
              <a:rPr lang="en-US" sz="2000" dirty="0" smtClean="0"/>
              <a:t> </a:t>
            </a:r>
            <a:r>
              <a:rPr lang="en-US" sz="2000" dirty="0" err="1" smtClean="0"/>
              <a:t>glina</a:t>
            </a:r>
            <a:r>
              <a:rPr lang="en-US" sz="2000" dirty="0" smtClean="0"/>
              <a:t> </a:t>
            </a:r>
            <a:r>
              <a:rPr lang="en-US" sz="2000" dirty="0" err="1" smtClean="0"/>
              <a:t>odgovarajućeg</a:t>
            </a:r>
            <a:r>
              <a:rPr lang="en-US" sz="2000" dirty="0" smtClean="0"/>
              <a:t> </a:t>
            </a:r>
            <a:r>
              <a:rPr lang="en-US" sz="2000" dirty="0" err="1" smtClean="0"/>
              <a:t>kvaliteta</a:t>
            </a:r>
            <a:r>
              <a:rPr lang="en-US" sz="2000" dirty="0" smtClean="0"/>
              <a:t> </a:t>
            </a:r>
            <a:r>
              <a:rPr lang="en-US" sz="2000" dirty="0" err="1" smtClean="0"/>
              <a:t>za</a:t>
            </a:r>
            <a:r>
              <a:rPr lang="en-US" sz="2000" dirty="0" smtClean="0"/>
              <a:t> </a:t>
            </a:r>
            <a:r>
              <a:rPr lang="en-US" sz="2000" dirty="0" err="1" smtClean="0"/>
              <a:t>proizvodnju</a:t>
            </a:r>
            <a:r>
              <a:rPr lang="en-US" sz="2000" dirty="0" smtClean="0"/>
              <a:t> </a:t>
            </a:r>
            <a:r>
              <a:rPr lang="en-US" sz="2000" dirty="0" err="1" smtClean="0"/>
              <a:t>opekarskih</a:t>
            </a:r>
            <a:r>
              <a:rPr lang="en-US" sz="2000" dirty="0" smtClean="0"/>
              <a:t> </a:t>
            </a:r>
            <a:r>
              <a:rPr lang="en-US" sz="2000" dirty="0" err="1" smtClean="0"/>
              <a:t>proizvoda</a:t>
            </a:r>
            <a:r>
              <a:rPr lang="en-US" sz="2000" dirty="0" smtClean="0"/>
              <a:t> </a:t>
            </a:r>
            <a:r>
              <a:rPr lang="en-US" sz="2000" dirty="0" err="1" smtClean="0"/>
              <a:t>su</a:t>
            </a:r>
            <a:r>
              <a:rPr lang="en-US" sz="2000" dirty="0" smtClean="0"/>
              <a:t>: </a:t>
            </a:r>
            <a:r>
              <a:rPr lang="en-US" sz="2000" dirty="0" err="1" smtClean="0"/>
              <a:t>Budimlja</a:t>
            </a:r>
            <a:r>
              <a:rPr lang="en-US" sz="2000" dirty="0" smtClean="0"/>
              <a:t> (</a:t>
            </a:r>
            <a:r>
              <a:rPr lang="en-US" sz="2000" dirty="0" err="1" smtClean="0"/>
              <a:t>Rosulj</a:t>
            </a:r>
            <a:r>
              <a:rPr lang="en-US" sz="2000" dirty="0" smtClean="0"/>
              <a:t>, </a:t>
            </a:r>
            <a:r>
              <a:rPr lang="en-US" sz="2000" dirty="0" err="1" smtClean="0"/>
              <a:t>Dublje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Djakovice</a:t>
            </a:r>
            <a:r>
              <a:rPr lang="en-US" sz="2000" dirty="0" smtClean="0"/>
              <a:t>), </a:t>
            </a:r>
            <a:r>
              <a:rPr lang="en-US" sz="2000" dirty="0" err="1" smtClean="0"/>
              <a:t>Jasikovac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Jaštak-Polica</a:t>
            </a:r>
            <a:r>
              <a:rPr lang="en-US" sz="2000" dirty="0" smtClean="0"/>
              <a:t> </a:t>
            </a:r>
            <a:r>
              <a:rPr lang="en-US" sz="2000" dirty="0" err="1" smtClean="0"/>
              <a:t>površine</a:t>
            </a:r>
            <a:r>
              <a:rPr lang="en-US" sz="2000" dirty="0" smtClean="0"/>
              <a:t> 10+10+10 ha </a:t>
            </a:r>
            <a:r>
              <a:rPr lang="en-US" sz="2000" dirty="0" err="1" smtClean="0"/>
              <a:t>procijenjenih</a:t>
            </a:r>
            <a:r>
              <a:rPr lang="en-US" sz="2000" dirty="0" smtClean="0"/>
              <a:t> </a:t>
            </a:r>
            <a:r>
              <a:rPr lang="en-US" sz="2000" dirty="0" err="1" smtClean="0"/>
              <a:t>rezervi</a:t>
            </a:r>
            <a:r>
              <a:rPr lang="en-US" sz="2000" dirty="0" smtClean="0"/>
              <a:t> </a:t>
            </a:r>
            <a:r>
              <a:rPr lang="en-US" sz="2000" dirty="0" err="1" smtClean="0"/>
              <a:t>preko</a:t>
            </a:r>
            <a:r>
              <a:rPr lang="en-US" sz="2000" dirty="0" smtClean="0"/>
              <a:t> 6 000 000 m3 </a:t>
            </a:r>
            <a:r>
              <a:rPr lang="en-US" sz="2000" dirty="0" err="1" smtClean="0"/>
              <a:t>koje</a:t>
            </a:r>
            <a:r>
              <a:rPr lang="en-US" sz="2000" dirty="0" smtClean="0"/>
              <a:t> </a:t>
            </a:r>
            <a:r>
              <a:rPr lang="en-US" sz="2000" dirty="0" err="1" smtClean="0"/>
              <a:t>prati</a:t>
            </a:r>
            <a:r>
              <a:rPr lang="en-US" sz="2000" dirty="0" smtClean="0"/>
              <a:t> </a:t>
            </a:r>
            <a:r>
              <a:rPr lang="en-US" sz="2000" dirty="0" err="1" smtClean="0"/>
              <a:t>ugalj</a:t>
            </a:r>
            <a:r>
              <a:rPr lang="en-US" sz="2000" dirty="0" smtClean="0"/>
              <a:t>.</a:t>
            </a:r>
          </a:p>
          <a:p>
            <a:r>
              <a:rPr lang="en-US" sz="2000" b="1" dirty="0" err="1" smtClean="0"/>
              <a:t>Arhitektonsko-građevinski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ukrasni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kamen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granit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    </a:t>
            </a:r>
            <a:r>
              <a:rPr lang="en-US" sz="2000" dirty="0" err="1" smtClean="0"/>
              <a:t>Kanjon-korito</a:t>
            </a:r>
            <a:r>
              <a:rPr lang="en-US" sz="2000" dirty="0" smtClean="0"/>
              <a:t> </a:t>
            </a:r>
            <a:r>
              <a:rPr lang="en-US" sz="2000" dirty="0" err="1" smtClean="0"/>
              <a:t>rijeke</a:t>
            </a:r>
            <a:r>
              <a:rPr lang="en-US" sz="2000" dirty="0" smtClean="0"/>
              <a:t> </a:t>
            </a:r>
            <a:r>
              <a:rPr lang="en-US" sz="2000" dirty="0" err="1" smtClean="0"/>
              <a:t>Bistrice</a:t>
            </a:r>
            <a:r>
              <a:rPr lang="en-US" sz="2000" dirty="0" smtClean="0"/>
              <a:t> u </a:t>
            </a:r>
            <a:r>
              <a:rPr lang="en-US" sz="2000" dirty="0" err="1" smtClean="0"/>
              <a:t>dužini</a:t>
            </a:r>
            <a:r>
              <a:rPr lang="en-US" sz="2000" dirty="0" smtClean="0"/>
              <a:t> </a:t>
            </a:r>
            <a:r>
              <a:rPr lang="en-US" sz="2000" dirty="0" err="1" smtClean="0"/>
              <a:t>više</a:t>
            </a:r>
            <a:r>
              <a:rPr lang="en-US" sz="2000" dirty="0" smtClean="0"/>
              <a:t> </a:t>
            </a:r>
            <a:r>
              <a:rPr lang="en-US" sz="2000" dirty="0" err="1" smtClean="0"/>
              <a:t>od</a:t>
            </a:r>
            <a:r>
              <a:rPr lang="en-US" sz="2000" dirty="0" smtClean="0"/>
              <a:t> 15 km </a:t>
            </a:r>
            <a:r>
              <a:rPr lang="en-US" sz="2000" dirty="0" err="1" smtClean="0"/>
              <a:t>raspolaže</a:t>
            </a:r>
            <a:r>
              <a:rPr lang="en-US" sz="2000" dirty="0" smtClean="0"/>
              <a:t> </a:t>
            </a:r>
            <a:r>
              <a:rPr lang="en-US" sz="2000" dirty="0" err="1" smtClean="0"/>
              <a:t>sa</a:t>
            </a:r>
            <a:r>
              <a:rPr lang="en-US" sz="2000" dirty="0" smtClean="0"/>
              <a:t> </a:t>
            </a:r>
            <a:r>
              <a:rPr lang="en-US" sz="2000" dirty="0" err="1" smtClean="0"/>
              <a:t>granitnim</a:t>
            </a:r>
            <a:r>
              <a:rPr lang="en-US" sz="2000" dirty="0" smtClean="0"/>
              <a:t> </a:t>
            </a:r>
            <a:r>
              <a:rPr lang="en-US" sz="2000" dirty="0" err="1" smtClean="0"/>
              <a:t>kamenom</a:t>
            </a:r>
            <a:r>
              <a:rPr lang="en-US" sz="2000" dirty="0" smtClean="0"/>
              <a:t> </a:t>
            </a:r>
            <a:r>
              <a:rPr lang="en-US" sz="2000" dirty="0" err="1" smtClean="0"/>
              <a:t>sivozelenkasto</a:t>
            </a:r>
            <a:r>
              <a:rPr lang="en-US" sz="2000" dirty="0" smtClean="0"/>
              <a:t> </a:t>
            </a:r>
            <a:r>
              <a:rPr lang="en-US" sz="2000" dirty="0" err="1" smtClean="0"/>
              <a:t>tamne</a:t>
            </a:r>
            <a:r>
              <a:rPr lang="en-US" sz="2000" dirty="0" smtClean="0"/>
              <a:t> </a:t>
            </a:r>
            <a:r>
              <a:rPr lang="en-US" sz="2000" dirty="0" err="1" smtClean="0"/>
              <a:t>boje</a:t>
            </a:r>
            <a:r>
              <a:rPr lang="en-US" sz="2000" dirty="0" smtClean="0"/>
              <a:t> </a:t>
            </a:r>
            <a:r>
              <a:rPr lang="en-US" sz="2000" dirty="0" err="1" smtClean="0"/>
              <a:t>koja</a:t>
            </a:r>
            <a:r>
              <a:rPr lang="en-US" sz="2000" dirty="0" smtClean="0"/>
              <a:t> se </a:t>
            </a:r>
            <a:r>
              <a:rPr lang="en-US" sz="2000" dirty="0" err="1" smtClean="0"/>
              <a:t>može</a:t>
            </a:r>
            <a:r>
              <a:rPr lang="en-US" sz="2000" dirty="0" smtClean="0"/>
              <a:t> </a:t>
            </a:r>
            <a:r>
              <a:rPr lang="en-US" sz="2000" dirty="0" err="1" smtClean="0"/>
              <a:t>obrađivati</a:t>
            </a:r>
            <a:r>
              <a:rPr lang="en-US" sz="2000" dirty="0" smtClean="0"/>
              <a:t> </a:t>
            </a:r>
            <a:r>
              <a:rPr lang="en-US" sz="2000" dirty="0" err="1" smtClean="0"/>
              <a:t>kao</a:t>
            </a:r>
            <a:r>
              <a:rPr lang="en-US" sz="2000" dirty="0" smtClean="0"/>
              <a:t> </a:t>
            </a:r>
            <a:r>
              <a:rPr lang="en-US" sz="2000" dirty="0" err="1" smtClean="0"/>
              <a:t>mermer</a:t>
            </a:r>
            <a:r>
              <a:rPr lang="en-US" sz="2000" dirty="0" smtClean="0"/>
              <a:t> </a:t>
            </a:r>
            <a:r>
              <a:rPr lang="en-US" sz="2000" dirty="0" err="1" smtClean="0"/>
              <a:t>odnosno</a:t>
            </a:r>
            <a:r>
              <a:rPr lang="en-US" sz="2000" dirty="0" smtClean="0"/>
              <a:t> </a:t>
            </a:r>
            <a:r>
              <a:rPr lang="en-US" sz="2000" dirty="0" err="1" smtClean="0"/>
              <a:t>granit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ME" sz="4400" dirty="0" smtClean="0">
                <a:latin typeface="Arial" pitchFamily="34" charset="0"/>
                <a:cs typeface="Arial" pitchFamily="34" charset="0"/>
              </a:rPr>
              <a:t>Ljudski resursi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4400" dirty="0" smtClean="0"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8458200" cy="5486400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err="1" smtClean="0">
                <a:cs typeface="Arial" pitchFamily="34" charset="0"/>
              </a:rPr>
              <a:t>Broj</a:t>
            </a:r>
            <a:r>
              <a:rPr lang="en-US" sz="2000" b="1" dirty="0" smtClean="0">
                <a:cs typeface="Arial" pitchFamily="34" charset="0"/>
              </a:rPr>
              <a:t> </a:t>
            </a:r>
            <a:r>
              <a:rPr lang="en-US" sz="2000" b="1" dirty="0" err="1" smtClean="0">
                <a:cs typeface="Arial" pitchFamily="34" charset="0"/>
              </a:rPr>
              <a:t>stanovnika</a:t>
            </a:r>
            <a:r>
              <a:rPr lang="en-US" sz="2000" b="1" dirty="0" smtClean="0">
                <a:cs typeface="Arial" pitchFamily="34" charset="0"/>
              </a:rPr>
              <a:t>                </a:t>
            </a:r>
            <a:r>
              <a:rPr lang="it-IT" sz="2000" dirty="0" smtClean="0">
                <a:cs typeface="Arial" pitchFamily="34" charset="0"/>
              </a:rPr>
              <a:t>35 </a:t>
            </a:r>
            <a:r>
              <a:rPr lang="it-IT" sz="2000" dirty="0">
                <a:cs typeface="Arial" pitchFamily="34" charset="0"/>
              </a:rPr>
              <a:t>068</a:t>
            </a:r>
            <a:endParaRPr lang="en-US" sz="2000" dirty="0">
              <a:cs typeface="Arial" pitchFamily="34" charset="0"/>
            </a:endParaRPr>
          </a:p>
          <a:p>
            <a:r>
              <a:rPr lang="en-US" sz="2000" b="1" dirty="0" err="1">
                <a:cs typeface="Arial" pitchFamily="34" charset="0"/>
              </a:rPr>
              <a:t>Gustina</a:t>
            </a:r>
            <a:r>
              <a:rPr lang="en-US" sz="2000" b="1" dirty="0">
                <a:cs typeface="Arial" pitchFamily="34" charset="0"/>
              </a:rPr>
              <a:t> </a:t>
            </a:r>
            <a:r>
              <a:rPr lang="en-US" sz="2000" b="1" dirty="0" err="1" smtClean="0">
                <a:cs typeface="Arial" pitchFamily="34" charset="0"/>
              </a:rPr>
              <a:t>naseljenosti</a:t>
            </a:r>
            <a:r>
              <a:rPr lang="en-US" sz="2000" b="1" dirty="0">
                <a:cs typeface="Arial" pitchFamily="34" charset="0"/>
              </a:rPr>
              <a:t> </a:t>
            </a:r>
            <a:r>
              <a:rPr lang="en-US" sz="2000" b="1" dirty="0" smtClean="0">
                <a:cs typeface="Arial" pitchFamily="34" charset="0"/>
              </a:rPr>
              <a:t>        </a:t>
            </a:r>
            <a:r>
              <a:rPr lang="en-US" sz="2000" dirty="0" smtClean="0">
                <a:cs typeface="Arial" pitchFamily="34" charset="0"/>
              </a:rPr>
              <a:t>48,9</a:t>
            </a:r>
            <a:endParaRPr lang="en-US" sz="2000" dirty="0">
              <a:cs typeface="Arial" pitchFamily="34" charset="0"/>
            </a:endParaRPr>
          </a:p>
          <a:p>
            <a:r>
              <a:rPr lang="en-US" sz="2000" b="1" dirty="0" err="1">
                <a:cs typeface="Arial" pitchFamily="34" charset="0"/>
              </a:rPr>
              <a:t>Broj</a:t>
            </a:r>
            <a:r>
              <a:rPr lang="en-US" sz="2000" b="1" dirty="0">
                <a:cs typeface="Arial" pitchFamily="34" charset="0"/>
              </a:rPr>
              <a:t> </a:t>
            </a:r>
            <a:r>
              <a:rPr lang="en-US" sz="2000" b="1" dirty="0" err="1" smtClean="0">
                <a:cs typeface="Arial" pitchFamily="34" charset="0"/>
              </a:rPr>
              <a:t>naselja</a:t>
            </a:r>
            <a:r>
              <a:rPr lang="en-US" sz="2000" b="1" dirty="0">
                <a:cs typeface="Arial" pitchFamily="34" charset="0"/>
              </a:rPr>
              <a:t> </a:t>
            </a:r>
            <a:r>
              <a:rPr lang="en-US" sz="2000" b="1" dirty="0" smtClean="0">
                <a:cs typeface="Arial" pitchFamily="34" charset="0"/>
              </a:rPr>
              <a:t>                       </a:t>
            </a:r>
            <a:r>
              <a:rPr lang="en-US" sz="2000" dirty="0" smtClean="0">
                <a:cs typeface="Arial" pitchFamily="34" charset="0"/>
              </a:rPr>
              <a:t>66</a:t>
            </a:r>
            <a:endParaRPr lang="en-US" sz="2000" dirty="0">
              <a:cs typeface="Arial" pitchFamily="34" charset="0"/>
            </a:endParaRPr>
          </a:p>
          <a:p>
            <a:r>
              <a:rPr lang="en-US" sz="2000" b="1" dirty="0" err="1">
                <a:cs typeface="Arial" pitchFamily="34" charset="0"/>
              </a:rPr>
              <a:t>Broj</a:t>
            </a:r>
            <a:r>
              <a:rPr lang="en-US" sz="2000" b="1" dirty="0">
                <a:cs typeface="Arial" pitchFamily="34" charset="0"/>
              </a:rPr>
              <a:t> </a:t>
            </a:r>
            <a:r>
              <a:rPr lang="en-US" sz="2000" b="1" dirty="0" err="1" smtClean="0">
                <a:cs typeface="Arial" pitchFamily="34" charset="0"/>
              </a:rPr>
              <a:t>domaćinstava</a:t>
            </a:r>
            <a:r>
              <a:rPr lang="en-US" sz="2000" b="1" dirty="0">
                <a:cs typeface="Arial" pitchFamily="34" charset="0"/>
              </a:rPr>
              <a:t> </a:t>
            </a:r>
            <a:r>
              <a:rPr lang="en-US" sz="2000" b="1" dirty="0" smtClean="0">
                <a:cs typeface="Arial" pitchFamily="34" charset="0"/>
              </a:rPr>
              <a:t>         </a:t>
            </a:r>
            <a:r>
              <a:rPr lang="en-US" sz="2000" dirty="0" smtClean="0">
                <a:cs typeface="Arial" pitchFamily="34" charset="0"/>
              </a:rPr>
              <a:t>9623</a:t>
            </a:r>
            <a:endParaRPr lang="en-US" sz="2000" dirty="0">
              <a:cs typeface="Arial" pitchFamily="34" charset="0"/>
            </a:endParaRPr>
          </a:p>
          <a:p>
            <a:r>
              <a:rPr lang="en-US" sz="2000" b="1" dirty="0" err="1" smtClean="0">
                <a:cs typeface="Arial" pitchFamily="34" charset="0"/>
              </a:rPr>
              <a:t>Broj</a:t>
            </a:r>
            <a:r>
              <a:rPr lang="en-US" sz="2000" b="1" dirty="0" smtClean="0">
                <a:cs typeface="Arial" pitchFamily="34" charset="0"/>
              </a:rPr>
              <a:t> </a:t>
            </a:r>
            <a:r>
              <a:rPr lang="en-US" sz="2000" b="1" dirty="0" err="1" smtClean="0">
                <a:cs typeface="Arial" pitchFamily="34" charset="0"/>
              </a:rPr>
              <a:t>stanova</a:t>
            </a:r>
            <a:r>
              <a:rPr lang="en-US" sz="2000" b="1" dirty="0" smtClean="0">
                <a:cs typeface="Arial" pitchFamily="34" charset="0"/>
              </a:rPr>
              <a:t>                  </a:t>
            </a:r>
            <a:r>
              <a:rPr lang="en-US" sz="2000" dirty="0" smtClean="0">
                <a:cs typeface="Arial" pitchFamily="34" charset="0"/>
              </a:rPr>
              <a:t>11 948 </a:t>
            </a:r>
            <a:endParaRPr lang="sr-Latn-ME" sz="2000" dirty="0" smtClean="0">
              <a:cs typeface="Arial" pitchFamily="34" charset="0"/>
            </a:endParaRPr>
          </a:p>
          <a:p>
            <a:r>
              <a:rPr lang="en-US" sz="2000" b="1" dirty="0" err="1" smtClean="0"/>
              <a:t>Broj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zaposlenih</a:t>
            </a:r>
            <a:r>
              <a:rPr lang="sr-Latn-ME" sz="2000" b="1" dirty="0" smtClean="0"/>
              <a:t> </a:t>
            </a:r>
            <a:r>
              <a:rPr lang="en-US" sz="2000" b="1" dirty="0" smtClean="0"/>
              <a:t> 4 905</a:t>
            </a:r>
            <a:endParaRPr lang="en-US" sz="2000" dirty="0" smtClean="0"/>
          </a:p>
          <a:p>
            <a:r>
              <a:rPr lang="en-US" sz="2000" b="1" dirty="0" err="1" smtClean="0"/>
              <a:t>Broje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nezaposlenih</a:t>
            </a:r>
            <a:r>
              <a:rPr lang="sr-Latn-ME" sz="2000" b="1" dirty="0" smtClean="0"/>
              <a:t> </a:t>
            </a:r>
            <a:r>
              <a:rPr lang="en-US" sz="2000" dirty="0" smtClean="0"/>
              <a:t> 2 116 </a:t>
            </a:r>
          </a:p>
          <a:p>
            <a:r>
              <a:rPr lang="en-US" sz="2000" b="1" dirty="0" err="1" smtClean="0"/>
              <a:t>Aktivno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stanovništvo</a:t>
            </a:r>
            <a:r>
              <a:rPr lang="en-US" sz="2000" dirty="0" smtClean="0"/>
              <a:t>  10 817</a:t>
            </a:r>
          </a:p>
          <a:p>
            <a:endParaRPr lang="sr-Latn-ME" sz="2000" dirty="0" smtClean="0">
              <a:cs typeface="Arial" pitchFamily="34" charset="0"/>
            </a:endParaRPr>
          </a:p>
          <a:p>
            <a:pPr lvl="0"/>
            <a:r>
              <a:rPr lang="pl-PL" sz="2000" dirty="0" smtClean="0"/>
              <a:t>Veliki broj učenika u osnovnim i srednjim školama</a:t>
            </a:r>
            <a:endParaRPr lang="en-US" sz="2000" dirty="0" smtClean="0"/>
          </a:p>
          <a:p>
            <a:pPr lvl="0"/>
            <a:r>
              <a:rPr lang="en-US" sz="2000" dirty="0" err="1" smtClean="0"/>
              <a:t>Veliki</a:t>
            </a:r>
            <a:r>
              <a:rPr lang="en-US" sz="2000" dirty="0" smtClean="0"/>
              <a:t> </a:t>
            </a:r>
            <a:r>
              <a:rPr lang="en-US" sz="2000" dirty="0" err="1" smtClean="0"/>
              <a:t>broj</a:t>
            </a:r>
            <a:r>
              <a:rPr lang="en-US" sz="2000" dirty="0" smtClean="0"/>
              <a:t> </a:t>
            </a:r>
            <a:r>
              <a:rPr lang="en-US" sz="2000" dirty="0" err="1" smtClean="0"/>
              <a:t>studenata</a:t>
            </a:r>
            <a:endParaRPr lang="en-US" sz="2000" dirty="0" smtClean="0"/>
          </a:p>
          <a:p>
            <a:pPr lvl="0"/>
            <a:r>
              <a:rPr lang="en-US" sz="2000" dirty="0" err="1" smtClean="0"/>
              <a:t>Razvijena</a:t>
            </a:r>
            <a:r>
              <a:rPr lang="en-US" sz="2000" dirty="0" smtClean="0"/>
              <a:t> </a:t>
            </a:r>
            <a:r>
              <a:rPr lang="en-US" sz="2000" dirty="0" err="1" smtClean="0"/>
              <a:t>mreža</a:t>
            </a:r>
            <a:r>
              <a:rPr lang="en-US" sz="2000" dirty="0" smtClean="0"/>
              <a:t> </a:t>
            </a:r>
            <a:r>
              <a:rPr lang="en-US" sz="2000" dirty="0" err="1" smtClean="0"/>
              <a:t>zdravstvenih</a:t>
            </a:r>
            <a:r>
              <a:rPr lang="en-US" sz="2000" dirty="0" smtClean="0"/>
              <a:t> </a:t>
            </a:r>
            <a:r>
              <a:rPr lang="en-US" sz="2000" dirty="0" err="1" smtClean="0"/>
              <a:t>ustanova</a:t>
            </a:r>
            <a:endParaRPr lang="en-US" sz="2000" dirty="0" smtClean="0"/>
          </a:p>
          <a:p>
            <a:pPr lvl="0"/>
            <a:r>
              <a:rPr lang="pl-PL" sz="2000" dirty="0" smtClean="0"/>
              <a:t>Dobra opremljenost zdravstvenih ustanova i stručan  kadar</a:t>
            </a:r>
            <a:endParaRPr lang="en-US" sz="2000" dirty="0" smtClean="0"/>
          </a:p>
          <a:p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Položaj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opštine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4400" dirty="0" smtClean="0"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r-Latn-ME" sz="2200" dirty="0" smtClean="0"/>
              <a:t>Berane se nalazi na sjeveroistoku Crne Gore</a:t>
            </a:r>
            <a:endParaRPr lang="en-US" sz="2200" dirty="0" smtClean="0"/>
          </a:p>
          <a:p>
            <a:pPr>
              <a:buNone/>
            </a:pPr>
            <a:r>
              <a:rPr lang="sr-Latn-ME" sz="2200" dirty="0" smtClean="0">
                <a:cs typeface="Arial" pitchFamily="34" charset="0"/>
              </a:rPr>
              <a:t>K</a:t>
            </a:r>
            <a:r>
              <a:rPr lang="en-US" sz="2200" dirty="0" err="1" smtClean="0">
                <a:cs typeface="Arial" pitchFamily="34" charset="0"/>
              </a:rPr>
              <a:t>roz</a:t>
            </a:r>
            <a:r>
              <a:rPr lang="en-US" sz="2200" dirty="0" smtClean="0">
                <a:cs typeface="Arial" pitchFamily="34" charset="0"/>
              </a:rPr>
              <a:t> Berane </a:t>
            </a:r>
            <a:r>
              <a:rPr lang="en-US" sz="2200" dirty="0" err="1" smtClean="0">
                <a:cs typeface="Arial" pitchFamily="34" charset="0"/>
              </a:rPr>
              <a:t>prolazi</a:t>
            </a:r>
            <a:r>
              <a:rPr lang="en-US" sz="2200" dirty="0" smtClean="0">
                <a:cs typeface="Arial" pitchFamily="34" charset="0"/>
              </a:rPr>
              <a:t> </a:t>
            </a:r>
            <a:r>
              <a:rPr lang="en-US" sz="2200" dirty="0" err="1" smtClean="0">
                <a:cs typeface="Arial" pitchFamily="34" charset="0"/>
              </a:rPr>
              <a:t>regionalni</a:t>
            </a:r>
            <a:r>
              <a:rPr lang="en-US" sz="2200" dirty="0" smtClean="0">
                <a:cs typeface="Arial" pitchFamily="34" charset="0"/>
              </a:rPr>
              <a:t> put Berane- </a:t>
            </a:r>
            <a:r>
              <a:rPr lang="en-US" sz="2200" dirty="0" err="1" smtClean="0">
                <a:cs typeface="Arial" pitchFamily="34" charset="0"/>
              </a:rPr>
              <a:t>Rožaje</a:t>
            </a:r>
            <a:r>
              <a:rPr lang="en-US" sz="2200" dirty="0" smtClean="0">
                <a:cs typeface="Arial" pitchFamily="34" charset="0"/>
              </a:rPr>
              <a:t>.</a:t>
            </a:r>
          </a:p>
          <a:p>
            <a:pPr lvl="0">
              <a:buNone/>
            </a:pPr>
            <a:endParaRPr lang="en-US" sz="2200" b="1" dirty="0">
              <a:cs typeface="Arial" pitchFamily="34" charset="0"/>
            </a:endParaRPr>
          </a:p>
          <a:p>
            <a:pPr lvl="0"/>
            <a:r>
              <a:rPr lang="en-US" sz="2200" dirty="0" err="1">
                <a:cs typeface="Arial" pitchFamily="34" charset="0"/>
              </a:rPr>
              <a:t>Udaljenost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od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glavnog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grada</a:t>
            </a:r>
            <a:r>
              <a:rPr lang="en-US" sz="2200" dirty="0">
                <a:cs typeface="Arial" pitchFamily="34" charset="0"/>
              </a:rPr>
              <a:t>  - 130km</a:t>
            </a:r>
          </a:p>
          <a:p>
            <a:pPr lvl="0"/>
            <a:r>
              <a:rPr lang="sr-Latn-ME" sz="2200" dirty="0" smtClean="0">
                <a:cs typeface="Arial" pitchFamily="34" charset="0"/>
              </a:rPr>
              <a:t>Berane je udaljeno od željeznice </a:t>
            </a:r>
            <a:r>
              <a:rPr lang="en-US" sz="2200" dirty="0" smtClean="0">
                <a:cs typeface="Arial" pitchFamily="34" charset="0"/>
              </a:rPr>
              <a:t>– </a:t>
            </a:r>
            <a:r>
              <a:rPr lang="en-US" sz="2200" dirty="0">
                <a:cs typeface="Arial" pitchFamily="34" charset="0"/>
              </a:rPr>
              <a:t>36km </a:t>
            </a:r>
          </a:p>
          <a:p>
            <a:pPr lvl="0"/>
            <a:r>
              <a:rPr lang="sr-Latn-ME" sz="2200" dirty="0" smtClean="0">
                <a:cs typeface="Arial" pitchFamily="34" charset="0"/>
              </a:rPr>
              <a:t>U</a:t>
            </a:r>
            <a:r>
              <a:rPr lang="en-US" sz="2200" dirty="0" smtClean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Beranama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postoji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aerodrom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koji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nije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aktivan</a:t>
            </a:r>
            <a:r>
              <a:rPr lang="en-US" sz="2200" dirty="0">
                <a:cs typeface="Arial" pitchFamily="34" charset="0"/>
              </a:rPr>
              <a:t>. </a:t>
            </a:r>
            <a:endParaRPr lang="sr-Latn-ME" sz="2200" dirty="0" smtClean="0">
              <a:cs typeface="Arial" pitchFamily="34" charset="0"/>
            </a:endParaRPr>
          </a:p>
          <a:p>
            <a:pPr lvl="0"/>
            <a:r>
              <a:rPr lang="sr-Latn-ME" sz="2200" dirty="0" smtClean="0">
                <a:cs typeface="Arial" pitchFamily="34" charset="0"/>
              </a:rPr>
              <a:t>Do aerodroma u Podgorici ima</a:t>
            </a:r>
            <a:r>
              <a:rPr lang="en-US" sz="2200" dirty="0" smtClean="0">
                <a:cs typeface="Arial" pitchFamily="34" charset="0"/>
              </a:rPr>
              <a:t> </a:t>
            </a:r>
            <a:r>
              <a:rPr lang="en-US" sz="2200" dirty="0">
                <a:cs typeface="Arial" pitchFamily="34" charset="0"/>
              </a:rPr>
              <a:t>158 km.</a:t>
            </a:r>
          </a:p>
          <a:p>
            <a:pPr lvl="0"/>
            <a:r>
              <a:rPr lang="en-US" sz="2200" dirty="0" err="1">
                <a:cs typeface="Arial" pitchFamily="34" charset="0"/>
              </a:rPr>
              <a:t>Udaljenost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od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granice</a:t>
            </a:r>
            <a:r>
              <a:rPr lang="en-US" sz="2200" dirty="0">
                <a:cs typeface="Arial" pitchFamily="34" charset="0"/>
              </a:rPr>
              <a:t>  </a:t>
            </a:r>
            <a:r>
              <a:rPr lang="sr-Latn-ME" sz="2200" dirty="0" smtClean="0">
                <a:cs typeface="Arial" pitchFamily="34" charset="0"/>
              </a:rPr>
              <a:t>sa Srbijom </a:t>
            </a:r>
            <a:r>
              <a:rPr lang="en-US" sz="2200" dirty="0" smtClean="0">
                <a:cs typeface="Arial" pitchFamily="34" charset="0"/>
              </a:rPr>
              <a:t>- </a:t>
            </a:r>
            <a:r>
              <a:rPr lang="en-US" sz="2200" dirty="0">
                <a:cs typeface="Arial" pitchFamily="34" charset="0"/>
              </a:rPr>
              <a:t>49 </a:t>
            </a:r>
            <a:r>
              <a:rPr lang="en-US" sz="2200" dirty="0" smtClean="0">
                <a:cs typeface="Arial" pitchFamily="34" charset="0"/>
              </a:rPr>
              <a:t>km</a:t>
            </a:r>
            <a:endParaRPr lang="sr-Latn-ME" sz="2200" dirty="0" smtClean="0">
              <a:cs typeface="Arial" pitchFamily="34" charset="0"/>
            </a:endParaRPr>
          </a:p>
          <a:p>
            <a:pPr lvl="0"/>
            <a:r>
              <a:rPr lang="sr-Latn-ME" sz="2200" dirty="0" smtClean="0">
                <a:cs typeface="Arial" pitchFamily="34" charset="0"/>
              </a:rPr>
              <a:t>Udaljenost od granice sa Kosovom – 35 km</a:t>
            </a:r>
            <a:endParaRPr lang="en-US" sz="2200" dirty="0">
              <a:cs typeface="Arial" pitchFamily="34" charset="0"/>
            </a:endParaRPr>
          </a:p>
          <a:p>
            <a:pPr lvl="0"/>
            <a:r>
              <a:rPr lang="en-US" sz="2200" dirty="0" err="1">
                <a:cs typeface="Arial" pitchFamily="34" charset="0"/>
              </a:rPr>
              <a:t>Udaljenost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od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najbliže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luke</a:t>
            </a:r>
            <a:r>
              <a:rPr lang="en-US" sz="2200" dirty="0">
                <a:cs typeface="Arial" pitchFamily="34" charset="0"/>
              </a:rPr>
              <a:t> – 193km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en-US" sz="2900" dirty="0">
              <a:latin typeface="Arial" pitchFamily="34" charset="0"/>
              <a:cs typeface="Arial" pitchFamily="34" charset="0"/>
            </a:endParaRPr>
          </a:p>
          <a:p>
            <a:endParaRPr lang="en-US" sz="2900" dirty="0" smtClean="0">
              <a:latin typeface="Arial" pitchFamily="34" charset="0"/>
              <a:cs typeface="Arial" pitchFamily="34" charset="0"/>
            </a:endParaRPr>
          </a:p>
          <a:p>
            <a:endParaRPr lang="en-US" sz="2900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Geografski položaj Berana 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1784" y="1600200"/>
            <a:ext cx="3295382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 smtClean="0">
                <a:latin typeface="Arial" pitchFamily="34" charset="0"/>
                <a:cs typeface="Arial" pitchFamily="34" charset="0"/>
              </a:rPr>
              <a:t>PODRŠKA INVESTITORIMA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5562600"/>
          </a:xfrm>
        </p:spPr>
        <p:txBody>
          <a:bodyPr>
            <a:normAutofit fontScale="92500" lnSpcReduction="20000"/>
          </a:bodyPr>
          <a:lstStyle/>
          <a:p>
            <a:endParaRPr lang="sr-Latn-ME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2000" dirty="0" smtClean="0">
                <a:cs typeface="Arial" pitchFamily="34" charset="0"/>
              </a:rPr>
              <a:t>Podsticajne </a:t>
            </a:r>
            <a:r>
              <a:rPr lang="pl-PL" sz="2000" dirty="0">
                <a:cs typeface="Arial" pitchFamily="34" charset="0"/>
              </a:rPr>
              <a:t>mjere na nacionalnom nivou obuhvataju poreske olakšice za investiranje u nerazvijene djelove zemlje i to: </a:t>
            </a:r>
            <a:endParaRPr lang="en-US" sz="2000" dirty="0">
              <a:cs typeface="Arial" pitchFamily="34" charset="0"/>
            </a:endParaRPr>
          </a:p>
          <a:p>
            <a:pPr>
              <a:buNone/>
            </a:pPr>
            <a:r>
              <a:rPr lang="pl-PL" sz="2000" b="1" u="sng" dirty="0">
                <a:cs typeface="Arial" pitchFamily="34" charset="0"/>
              </a:rPr>
              <a:t/>
            </a:r>
            <a:br>
              <a:rPr lang="pl-PL" sz="2000" b="1" u="sng" dirty="0">
                <a:cs typeface="Arial" pitchFamily="34" charset="0"/>
              </a:rPr>
            </a:br>
            <a:r>
              <a:rPr lang="pl-PL" sz="2000" b="1" u="sng" dirty="0">
                <a:cs typeface="Arial" pitchFamily="34" charset="0"/>
              </a:rPr>
              <a:t>1. Oslobađanje od poreza na dobit </a:t>
            </a:r>
            <a:r>
              <a:rPr lang="en-US" sz="2000" b="1" u="sng" dirty="0" err="1" smtClean="0">
                <a:cs typeface="Arial" pitchFamily="34" charset="0"/>
              </a:rPr>
              <a:t>za</a:t>
            </a:r>
            <a:r>
              <a:rPr lang="en-US" sz="2000" b="1" u="sng" dirty="0" smtClean="0">
                <a:cs typeface="Arial" pitchFamily="34" charset="0"/>
              </a:rPr>
              <a:t> </a:t>
            </a:r>
            <a:r>
              <a:rPr lang="en-US" sz="2000" b="1" u="sng" dirty="0" err="1" smtClean="0">
                <a:cs typeface="Arial" pitchFamily="34" charset="0"/>
              </a:rPr>
              <a:t>prvih</a:t>
            </a:r>
            <a:r>
              <a:rPr lang="en-US" sz="2000" b="1" u="sng" dirty="0" smtClean="0">
                <a:cs typeface="Arial" pitchFamily="34" charset="0"/>
              </a:rPr>
              <a:t> </a:t>
            </a:r>
            <a:r>
              <a:rPr lang="en-US" sz="2000" b="1" u="sng" dirty="0" err="1" smtClean="0">
                <a:cs typeface="Arial" pitchFamily="34" charset="0"/>
              </a:rPr>
              <a:t>osam</a:t>
            </a:r>
            <a:r>
              <a:rPr lang="en-US" sz="2000" b="1" u="sng" dirty="0" smtClean="0">
                <a:cs typeface="Arial" pitchFamily="34" charset="0"/>
              </a:rPr>
              <a:t> </a:t>
            </a:r>
            <a:r>
              <a:rPr lang="en-US" sz="2000" b="1" u="sng" dirty="0" err="1" smtClean="0">
                <a:cs typeface="Arial" pitchFamily="34" charset="0"/>
              </a:rPr>
              <a:t>godina</a:t>
            </a:r>
            <a:endParaRPr lang="en-US" sz="2000" b="1" u="sng" dirty="0">
              <a:cs typeface="Arial" pitchFamily="34" charset="0"/>
            </a:endParaRPr>
          </a:p>
          <a:p>
            <a:r>
              <a:rPr lang="pl-PL" sz="2000" dirty="0">
                <a:cs typeface="Arial" pitchFamily="34" charset="0"/>
              </a:rPr>
              <a:t>Novoosnovana pravna lica u privredno nedovoljno razvijenim opštinama, koja obavljaju proizvodnu djelatnost, oslobađaju se poreza na dobit za prvih osam godina. </a:t>
            </a:r>
            <a:endParaRPr lang="en-US" sz="2000" dirty="0" smtClean="0">
              <a:cs typeface="Arial" pitchFamily="34" charset="0"/>
            </a:endParaRPr>
          </a:p>
          <a:p>
            <a:r>
              <a:rPr lang="pl-PL" sz="2000" u="sng" dirty="0" smtClean="0">
                <a:cs typeface="Arial" pitchFamily="34" charset="0"/>
              </a:rPr>
              <a:t>2</a:t>
            </a:r>
            <a:r>
              <a:rPr lang="pl-PL" sz="2000" b="1" u="sng" dirty="0">
                <a:cs typeface="Arial" pitchFamily="34" charset="0"/>
              </a:rPr>
              <a:t>. Porez na dohodak fizičkih </a:t>
            </a:r>
            <a:r>
              <a:rPr lang="pl-PL" sz="2000" b="1" u="sng" dirty="0" smtClean="0">
                <a:cs typeface="Arial" pitchFamily="34" charset="0"/>
              </a:rPr>
              <a:t>lica</a:t>
            </a:r>
            <a:r>
              <a:rPr lang="en-US" sz="2000" b="1" u="sng" dirty="0" smtClean="0">
                <a:cs typeface="Arial" pitchFamily="34" charset="0"/>
              </a:rPr>
              <a:t> </a:t>
            </a:r>
            <a:r>
              <a:rPr lang="en-US" sz="2000" b="1" u="sng" dirty="0" err="1" smtClean="0">
                <a:cs typeface="Arial" pitchFamily="34" charset="0"/>
              </a:rPr>
              <a:t>za</a:t>
            </a:r>
            <a:r>
              <a:rPr lang="en-US" sz="2000" b="1" u="sng" dirty="0" smtClean="0">
                <a:cs typeface="Arial" pitchFamily="34" charset="0"/>
              </a:rPr>
              <a:t> </a:t>
            </a:r>
            <a:r>
              <a:rPr lang="en-US" sz="2000" b="1" u="sng" dirty="0" err="1" smtClean="0">
                <a:cs typeface="Arial" pitchFamily="34" charset="0"/>
              </a:rPr>
              <a:t>prvih</a:t>
            </a:r>
            <a:r>
              <a:rPr lang="en-US" sz="2000" b="1" u="sng" dirty="0" smtClean="0">
                <a:cs typeface="Arial" pitchFamily="34" charset="0"/>
              </a:rPr>
              <a:t> </a:t>
            </a:r>
            <a:r>
              <a:rPr lang="en-US" sz="2000" b="1" u="sng" dirty="0" err="1" smtClean="0">
                <a:cs typeface="Arial" pitchFamily="34" charset="0"/>
              </a:rPr>
              <a:t>osam</a:t>
            </a:r>
            <a:r>
              <a:rPr lang="en-US" sz="2000" b="1" u="sng" dirty="0" smtClean="0">
                <a:cs typeface="Arial" pitchFamily="34" charset="0"/>
              </a:rPr>
              <a:t> </a:t>
            </a:r>
            <a:r>
              <a:rPr lang="en-US" sz="2000" b="1" u="sng" dirty="0" err="1" smtClean="0">
                <a:cs typeface="Arial" pitchFamily="34" charset="0"/>
              </a:rPr>
              <a:t>godina</a:t>
            </a:r>
            <a:r>
              <a:rPr lang="pl-PL" sz="2000" b="1" dirty="0" smtClean="0">
                <a:cs typeface="Arial" pitchFamily="34" charset="0"/>
              </a:rPr>
              <a:t> </a:t>
            </a:r>
            <a:endParaRPr lang="en-US" sz="2000" b="1" dirty="0">
              <a:cs typeface="Arial" pitchFamily="34" charset="0"/>
            </a:endParaRPr>
          </a:p>
          <a:p>
            <a:r>
              <a:rPr lang="pl-PL" sz="2000" dirty="0">
                <a:cs typeface="Arial" pitchFamily="34" charset="0"/>
              </a:rPr>
              <a:t>Poreski obveznik koji otpočne obavljanje proizvodne djelatnosti u privredno nedovoljno razvijenim opštinama oslobađa se </a:t>
            </a:r>
            <a:r>
              <a:rPr lang="pl-PL" sz="2000" i="1" dirty="0">
                <a:cs typeface="Arial" pitchFamily="34" charset="0"/>
              </a:rPr>
              <a:t>poreza na dohodak za prvih osam godina. </a:t>
            </a:r>
            <a:endParaRPr lang="en-US" sz="2000" dirty="0" smtClean="0">
              <a:cs typeface="Arial" pitchFamily="34" charset="0"/>
            </a:endParaRPr>
          </a:p>
          <a:p>
            <a:pPr>
              <a:buNone/>
            </a:pPr>
            <a:endParaRPr lang="en-US" sz="2000" dirty="0">
              <a:cs typeface="Arial" pitchFamily="34" charset="0"/>
            </a:endParaRPr>
          </a:p>
          <a:p>
            <a:r>
              <a:rPr lang="sr-Latn-CS" sz="2000" b="1" dirty="0" smtClean="0">
                <a:cs typeface="Arial" pitchFamily="34" charset="0"/>
              </a:rPr>
              <a:t> </a:t>
            </a:r>
            <a:r>
              <a:rPr lang="sr-Latn-CS" sz="2000" b="1" dirty="0">
                <a:cs typeface="Arial" pitchFamily="34" charset="0"/>
              </a:rPr>
              <a:t>Subvencije za zapošljavanje </a:t>
            </a:r>
            <a:r>
              <a:rPr lang="sr-Latn-CS" sz="2000" dirty="0">
                <a:cs typeface="Arial" pitchFamily="34" charset="0"/>
              </a:rPr>
              <a:t>teže zapošljivih </a:t>
            </a:r>
            <a:r>
              <a:rPr lang="sr-Latn-CS" sz="2000" b="1" dirty="0">
                <a:cs typeface="Arial" pitchFamily="34" charset="0"/>
              </a:rPr>
              <a:t>nezaposlenih lica.</a:t>
            </a:r>
            <a:endParaRPr lang="en-US" sz="2000" dirty="0">
              <a:cs typeface="Arial" pitchFamily="34" charset="0"/>
            </a:endParaRPr>
          </a:p>
          <a:p>
            <a:pPr lvl="0"/>
            <a:r>
              <a:rPr lang="sr-Latn-CS" sz="2000" dirty="0">
                <a:cs typeface="Arial" pitchFamily="34" charset="0"/>
              </a:rPr>
              <a:t>Poreski obveznik koji ostvari dobit u novoosnovanoj poslovnoj jedinici, koja obavlja proizvodnu djelatnost u nedovoljno razvijenim opštinama, oslobađa se poreza na dobit u trajanju od tri godine do 100% ostvarene dobiti.</a:t>
            </a:r>
            <a:endParaRPr lang="en-US" sz="2000" b="1" dirty="0">
              <a:cs typeface="Arial" pitchFamily="34" charset="0"/>
            </a:endParaRPr>
          </a:p>
          <a:p>
            <a:pPr>
              <a:buNone/>
            </a:pPr>
            <a:r>
              <a:rPr lang="sr-Latn-CS" sz="2000" b="1" dirty="0">
                <a:cs typeface="Arial" pitchFamily="34" charset="0"/>
              </a:rPr>
              <a:t> </a:t>
            </a:r>
            <a:endParaRPr lang="en-US" sz="2000" dirty="0">
              <a:cs typeface="Arial" pitchFamily="34" charset="0"/>
            </a:endParaRPr>
          </a:p>
          <a:p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82000" cy="1752600"/>
          </a:xfrm>
        </p:spPr>
        <p:txBody>
          <a:bodyPr>
            <a:normAutofit fontScale="90000"/>
          </a:bodyPr>
          <a:lstStyle/>
          <a:p>
            <a:r>
              <a:rPr lang="sr-Latn-CS" sz="4400" dirty="0" smtClean="0">
                <a:latin typeface="Arial" pitchFamily="34" charset="0"/>
                <a:cs typeface="Arial" pitchFamily="34" charset="0"/>
              </a:rPr>
              <a:t>Subvencije može koristiti poslodavac koji zaposli: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4400" dirty="0" smtClean="0"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sr-Latn-CS" sz="2000" dirty="0" smtClean="0">
                <a:cs typeface="Arial" pitchFamily="34" charset="0"/>
              </a:rPr>
              <a:t>Lice sa najmanje 40 godina života;</a:t>
            </a:r>
            <a:endParaRPr lang="en-US" sz="2000" dirty="0" smtClean="0">
              <a:cs typeface="Arial" pitchFamily="34" charset="0"/>
            </a:endParaRPr>
          </a:p>
          <a:p>
            <a:pPr lvl="0"/>
            <a:r>
              <a:rPr lang="sr-Latn-CS" sz="2000" dirty="0" smtClean="0">
                <a:cs typeface="Arial" pitchFamily="34" charset="0"/>
              </a:rPr>
              <a:t>Nezaposleno lice Romi, Aškalije i Egipćani;</a:t>
            </a:r>
            <a:endParaRPr lang="en-US" sz="2000" dirty="0" smtClean="0">
              <a:cs typeface="Arial" pitchFamily="34" charset="0"/>
            </a:endParaRPr>
          </a:p>
          <a:p>
            <a:pPr lvl="0"/>
            <a:r>
              <a:rPr lang="sr-Latn-CS" sz="2000" dirty="0" smtClean="0">
                <a:cs typeface="Arial" pitchFamily="34" charset="0"/>
              </a:rPr>
              <a:t>Lice koje se nalazi na evidenciji Zavoda duže od pet godina;</a:t>
            </a:r>
            <a:endParaRPr lang="en-US" sz="2000" dirty="0" smtClean="0">
              <a:cs typeface="Arial" pitchFamily="34" charset="0"/>
            </a:endParaRPr>
          </a:p>
          <a:p>
            <a:pPr lvl="0"/>
            <a:r>
              <a:rPr lang="sr-Latn-CS" sz="2000" dirty="0" smtClean="0">
                <a:cs typeface="Arial" pitchFamily="34" charset="0"/>
              </a:rPr>
              <a:t>Lice koje je zaposleno na izvođenju javnih radova;</a:t>
            </a:r>
            <a:endParaRPr lang="en-US" sz="2000" dirty="0" smtClean="0">
              <a:cs typeface="Arial" pitchFamily="34" charset="0"/>
            </a:endParaRPr>
          </a:p>
          <a:p>
            <a:pPr lvl="0"/>
            <a:r>
              <a:rPr lang="sr-Latn-CS" sz="2000" dirty="0" smtClean="0">
                <a:cs typeface="Arial" pitchFamily="34" charset="0"/>
              </a:rPr>
              <a:t>Pripravnika koji nakon obavljenog pripravničkog staža zasnuje radni odnos na neodređeno vrijeme;</a:t>
            </a:r>
            <a:endParaRPr lang="en-US" sz="2000" dirty="0" smtClean="0">
              <a:cs typeface="Arial" pitchFamily="34" charset="0"/>
            </a:endParaRPr>
          </a:p>
          <a:p>
            <a:pPr lvl="0"/>
            <a:r>
              <a:rPr lang="sr-Latn-CS" sz="2000" dirty="0" smtClean="0">
                <a:cs typeface="Arial" pitchFamily="34" charset="0"/>
              </a:rPr>
              <a:t>Lice za čijim je radom prestala potreba (tehno-ekonomski viškovi), a nalazi se na evidenciji Zavoda;</a:t>
            </a:r>
            <a:endParaRPr lang="en-US" sz="2000" dirty="0" smtClean="0">
              <a:cs typeface="Arial" pitchFamily="34" charset="0"/>
            </a:endParaRPr>
          </a:p>
          <a:p>
            <a:pPr lvl="0"/>
            <a:r>
              <a:rPr lang="sr-Latn-CS" sz="2000" dirty="0" smtClean="0">
                <a:cs typeface="Arial" pitchFamily="34" charset="0"/>
              </a:rPr>
              <a:t>Lice koje je zaposleno radi obavljanja sezonskih poslova;</a:t>
            </a:r>
            <a:endParaRPr lang="en-US" sz="2000" dirty="0" smtClean="0">
              <a:cs typeface="Arial" pitchFamily="34" charset="0"/>
            </a:endParaRPr>
          </a:p>
          <a:p>
            <a:pPr lvl="0"/>
            <a:r>
              <a:rPr lang="sr-Latn-CS" sz="2000" dirty="0" smtClean="0">
                <a:cs typeface="Arial" pitchFamily="34" charset="0"/>
              </a:rPr>
              <a:t>Nezaposleno lice sa preko 25 godina staža osiguranja, koje je korisnik novčane naknade.</a:t>
            </a:r>
            <a:endParaRPr lang="en-US" sz="2000" dirty="0" smtClean="0">
              <a:cs typeface="Arial" pitchFamily="34" charset="0"/>
            </a:endParaRPr>
          </a:p>
          <a:p>
            <a:pPr>
              <a:buNone/>
            </a:pPr>
            <a:r>
              <a:rPr lang="sr-Latn-CS" sz="2000" b="1" dirty="0" smtClean="0">
                <a:cs typeface="Arial" pitchFamily="34" charset="0"/>
              </a:rPr>
              <a:t> 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Strani investitori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CS" sz="2600" b="1" dirty="0"/>
              <a:t>Strani investitori u Crnoj Gori imaju nacionalni </a:t>
            </a:r>
            <a:r>
              <a:rPr lang="sr-Latn-CS" sz="2600" b="1" dirty="0" smtClean="0"/>
              <a:t>tretman,</a:t>
            </a:r>
            <a:r>
              <a:rPr lang="sr-Latn-CS" sz="2600" dirty="0" smtClean="0"/>
              <a:t> </a:t>
            </a:r>
          </a:p>
          <a:p>
            <a:pPr>
              <a:buNone/>
            </a:pPr>
            <a:r>
              <a:rPr lang="sr-Latn-CS" sz="2600" b="1" dirty="0" smtClean="0"/>
              <a:t>          oporezuju se isto kao i domaći investitori. </a:t>
            </a:r>
            <a:endParaRPr lang="en-US" sz="2600" b="1" dirty="0" smtClean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sr-Latn-CS" sz="2400" i="1" dirty="0"/>
              <a:t>Strani investitor</a:t>
            </a:r>
            <a:r>
              <a:rPr lang="sr-Latn-CS" sz="2400" dirty="0"/>
              <a:t>: </a:t>
            </a:r>
            <a:r>
              <a:rPr lang="sr-Latn-CS" sz="2400" dirty="0" smtClean="0"/>
              <a:t>- </a:t>
            </a:r>
            <a:r>
              <a:rPr lang="sr-Latn-CS" sz="2400" dirty="0"/>
              <a:t>može osnovati privredno društvo (sam ili sa drugim ulagačima), ulagati u privredna društva, kupiti privredno društvo ili njegov dio, osnovati dio stranog društva.</a:t>
            </a:r>
            <a:br>
              <a:rPr lang="sr-Latn-CS" sz="2400" dirty="0"/>
            </a:br>
            <a:endParaRPr lang="en-US" sz="2400" dirty="0"/>
          </a:p>
          <a:p>
            <a:pPr>
              <a:buNone/>
            </a:pPr>
            <a:r>
              <a:rPr lang="sr-Latn-CS" sz="2400" dirty="0"/>
              <a:t>Zakon o stranim investicijama propisuje da strani investitor na teritoriji Crne Gore može osnovati privredno društvo i ulagati u privredno društvo, na način i pod uslovima pod kojim domaća lica mogu osnivati privredna društva, odnosno ulagati sredstva u privredna društva. </a:t>
            </a:r>
            <a:endParaRPr lang="en-US" sz="2400" dirty="0"/>
          </a:p>
          <a:p>
            <a:pPr>
              <a:buNone/>
            </a:pPr>
            <a:r>
              <a:rPr lang="en-US" sz="2400" i="1" dirty="0"/>
              <a:t> 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Biznis</a:t>
            </a:r>
            <a:r>
              <a:rPr lang="en-US" dirty="0" smtClean="0"/>
              <a:t> </a:t>
            </a:r>
            <a:r>
              <a:rPr lang="en-US" dirty="0" err="1" smtClean="0"/>
              <a:t>zona</a:t>
            </a:r>
            <a:r>
              <a:rPr lang="en-US" dirty="0" smtClean="0"/>
              <a:t> </a:t>
            </a:r>
            <a:r>
              <a:rPr lang="en-US" dirty="0" err="1" smtClean="0"/>
              <a:t>Rudeš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/>
              <a:t> </a:t>
            </a:r>
            <a:endParaRPr lang="en-US" dirty="0"/>
          </a:p>
          <a:p>
            <a:pPr algn="just"/>
            <a:r>
              <a:rPr lang="en-US" dirty="0" err="1" smtClean="0"/>
              <a:t>Ime</a:t>
            </a:r>
            <a:r>
              <a:rPr lang="en-US" dirty="0" smtClean="0"/>
              <a:t> </a:t>
            </a:r>
            <a:r>
              <a:rPr lang="en-US" dirty="0" err="1" smtClean="0"/>
              <a:t>lokacije</a:t>
            </a:r>
            <a:r>
              <a:rPr lang="en-US" dirty="0" smtClean="0"/>
              <a:t> – </a:t>
            </a:r>
            <a:r>
              <a:rPr lang="en-US" dirty="0" err="1" smtClean="0"/>
              <a:t>Biznis</a:t>
            </a:r>
            <a:r>
              <a:rPr lang="en-US" dirty="0" smtClean="0"/>
              <a:t> </a:t>
            </a:r>
            <a:r>
              <a:rPr lang="en-US" dirty="0" err="1" smtClean="0"/>
              <a:t>zona</a:t>
            </a:r>
            <a:r>
              <a:rPr lang="en-US" dirty="0" smtClean="0"/>
              <a:t> </a:t>
            </a:r>
            <a:r>
              <a:rPr lang="en-US" b="1" i="1" dirty="0" smtClean="0"/>
              <a:t>Rude</a:t>
            </a:r>
            <a:r>
              <a:rPr lang="sr-Latn-RS" b="1" i="1" dirty="0" smtClean="0"/>
              <a:t>š</a:t>
            </a:r>
            <a:r>
              <a:rPr lang="en-US" b="1" i="1" dirty="0" smtClean="0"/>
              <a:t> </a:t>
            </a:r>
            <a:endParaRPr lang="sr-Latn-RS" b="1" i="1" dirty="0" smtClean="0"/>
          </a:p>
          <a:p>
            <a:pPr algn="just"/>
            <a:r>
              <a:rPr lang="en-US" dirty="0" err="1" smtClean="0"/>
              <a:t>Definisani</a:t>
            </a:r>
            <a:r>
              <a:rPr lang="en-US" dirty="0" smtClean="0"/>
              <a:t> </a:t>
            </a:r>
            <a:r>
              <a:rPr lang="en-US" dirty="0" err="1"/>
              <a:t>prostor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konkretnu</a:t>
            </a:r>
            <a:r>
              <a:rPr lang="en-US" dirty="0"/>
              <a:t> </a:t>
            </a:r>
            <a:r>
              <a:rPr lang="en-US" dirty="0" err="1"/>
              <a:t>biznis</a:t>
            </a:r>
            <a:r>
              <a:rPr lang="en-US" dirty="0"/>
              <a:t> </a:t>
            </a:r>
            <a:r>
              <a:rPr lang="en-US" dirty="0" err="1"/>
              <a:t>zonu</a:t>
            </a:r>
            <a:r>
              <a:rPr lang="en-US" dirty="0"/>
              <a:t> je u </a:t>
            </a:r>
            <a:r>
              <a:rPr lang="en-US" dirty="0" err="1"/>
              <a:t>vlasništvu</a:t>
            </a:r>
            <a:r>
              <a:rPr lang="en-US" dirty="0"/>
              <a:t> </a:t>
            </a:r>
            <a:r>
              <a:rPr lang="en-US" dirty="0" err="1"/>
              <a:t>opštine</a:t>
            </a:r>
            <a:r>
              <a:rPr lang="en-US" dirty="0"/>
              <a:t> Berane </a:t>
            </a:r>
            <a:r>
              <a:rPr lang="en-US" dirty="0" err="1"/>
              <a:t>ukupne</a:t>
            </a:r>
            <a:r>
              <a:rPr lang="en-US" dirty="0"/>
              <a:t> </a:t>
            </a:r>
            <a:r>
              <a:rPr lang="en-US" dirty="0" err="1"/>
              <a:t>površine</a:t>
            </a:r>
            <a:r>
              <a:rPr lang="en-US" dirty="0"/>
              <a:t> </a:t>
            </a:r>
            <a:r>
              <a:rPr lang="en-US" b="1" u="sng" dirty="0"/>
              <a:t>225.011,00 m2</a:t>
            </a:r>
            <a:r>
              <a:rPr lang="en-US" dirty="0"/>
              <a:t>, a </a:t>
            </a:r>
            <a:r>
              <a:rPr lang="en-US" dirty="0" err="1"/>
              <a:t>slobodna</a:t>
            </a:r>
            <a:r>
              <a:rPr lang="en-US" dirty="0"/>
              <a:t> </a:t>
            </a:r>
            <a:r>
              <a:rPr lang="en-US" dirty="0" err="1"/>
              <a:t>površina</a:t>
            </a:r>
            <a:r>
              <a:rPr lang="en-US" dirty="0"/>
              <a:t> </a:t>
            </a:r>
            <a:r>
              <a:rPr lang="en-US" dirty="0" err="1"/>
              <a:t>definisana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nove</a:t>
            </a:r>
            <a:r>
              <a:rPr lang="en-US" dirty="0"/>
              <a:t> </a:t>
            </a:r>
            <a:r>
              <a:rPr lang="en-US" dirty="0" err="1"/>
              <a:t>kapacitete</a:t>
            </a:r>
            <a:r>
              <a:rPr lang="en-US" dirty="0"/>
              <a:t> u </a:t>
            </a:r>
            <a:r>
              <a:rPr lang="en-US" dirty="0" err="1"/>
              <a:t>okviru</a:t>
            </a:r>
            <a:r>
              <a:rPr lang="en-US" dirty="0"/>
              <a:t> tog </a:t>
            </a:r>
            <a:r>
              <a:rPr lang="en-US" dirty="0" err="1"/>
              <a:t>prostora</a:t>
            </a:r>
            <a:r>
              <a:rPr lang="en-US" dirty="0"/>
              <a:t> </a:t>
            </a:r>
            <a:r>
              <a:rPr lang="en-US" dirty="0" err="1"/>
              <a:t>iznosi</a:t>
            </a:r>
            <a:r>
              <a:rPr lang="en-US" dirty="0"/>
              <a:t> </a:t>
            </a:r>
            <a:r>
              <a:rPr lang="en-US" b="1" u="sng" dirty="0"/>
              <a:t>167.579,34 m²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podijeljena</a:t>
            </a:r>
            <a:r>
              <a:rPr lang="en-US" dirty="0"/>
              <a:t> je u tri </a:t>
            </a:r>
            <a:r>
              <a:rPr lang="en-US" dirty="0" err="1"/>
              <a:t>katastarski</a:t>
            </a:r>
            <a:r>
              <a:rPr lang="en-US" dirty="0"/>
              <a:t> </a:t>
            </a:r>
            <a:r>
              <a:rPr lang="en-US" dirty="0" err="1"/>
              <a:t>definisane</a:t>
            </a:r>
            <a:r>
              <a:rPr lang="en-US" dirty="0"/>
              <a:t> </a:t>
            </a:r>
            <a:r>
              <a:rPr lang="en-US" dirty="0" err="1"/>
              <a:t>parcele</a:t>
            </a:r>
            <a:r>
              <a:rPr lang="en-US" dirty="0"/>
              <a:t>. </a:t>
            </a:r>
            <a:endParaRPr lang="sr-Latn-ME" dirty="0" smtClean="0"/>
          </a:p>
          <a:p>
            <a:pPr algn="just"/>
            <a:r>
              <a:rPr lang="en-US" dirty="0" err="1" smtClean="0"/>
              <a:t>Zona</a:t>
            </a:r>
            <a:r>
              <a:rPr lang="en-US" dirty="0" smtClean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neophodnu</a:t>
            </a:r>
            <a:r>
              <a:rPr lang="en-US" dirty="0"/>
              <a:t> </a:t>
            </a:r>
            <a:r>
              <a:rPr lang="en-US" dirty="0" err="1"/>
              <a:t>infrastrukturu</a:t>
            </a:r>
            <a:r>
              <a:rPr lang="en-US" dirty="0"/>
              <a:t> (</a:t>
            </a:r>
            <a:r>
              <a:rPr lang="en-US" dirty="0" err="1"/>
              <a:t>voda</a:t>
            </a:r>
            <a:r>
              <a:rPr lang="en-US" dirty="0"/>
              <a:t>, </a:t>
            </a:r>
            <a:r>
              <a:rPr lang="en-US" dirty="0" err="1"/>
              <a:t>struja</a:t>
            </a:r>
            <a:r>
              <a:rPr lang="en-US" dirty="0"/>
              <a:t>, </a:t>
            </a:r>
            <a:r>
              <a:rPr lang="en-US" dirty="0" err="1"/>
              <a:t>pristupni</a:t>
            </a:r>
            <a:r>
              <a:rPr lang="en-US" dirty="0"/>
              <a:t> </a:t>
            </a:r>
            <a:r>
              <a:rPr lang="en-US" dirty="0" err="1"/>
              <a:t>putevi</a:t>
            </a:r>
            <a:r>
              <a:rPr lang="en-US" dirty="0"/>
              <a:t>, </a:t>
            </a:r>
            <a:r>
              <a:rPr lang="en-US" dirty="0" err="1"/>
              <a:t>fekalna</a:t>
            </a:r>
            <a:r>
              <a:rPr lang="en-US" dirty="0"/>
              <a:t> </a:t>
            </a:r>
            <a:r>
              <a:rPr lang="en-US" dirty="0" err="1"/>
              <a:t>kanalizacija</a:t>
            </a:r>
            <a:r>
              <a:rPr lang="en-US" dirty="0" smtClean="0"/>
              <a:t>).</a:t>
            </a:r>
            <a:endParaRPr lang="sr-Latn-RS" dirty="0" smtClean="0"/>
          </a:p>
          <a:p>
            <a:pPr algn="just"/>
            <a:r>
              <a:rPr lang="sr-Latn-RS" dirty="0" smtClean="0"/>
              <a:t>Udaljenost od centra grada </a:t>
            </a:r>
            <a:r>
              <a:rPr lang="en-US" dirty="0" smtClean="0"/>
              <a:t>2 km</a:t>
            </a:r>
            <a:endParaRPr lang="sr-Latn-RS" dirty="0" smtClean="0"/>
          </a:p>
          <a:p>
            <a:pPr algn="just"/>
            <a:r>
              <a:rPr lang="sr-Latn-RS" dirty="0" smtClean="0"/>
              <a:t>Donešen Urbanistički projekat </a:t>
            </a:r>
          </a:p>
          <a:p>
            <a:pPr algn="just"/>
            <a:r>
              <a:rPr lang="en-US" dirty="0" smtClean="0"/>
              <a:t>U </a:t>
            </a:r>
            <a:r>
              <a:rPr lang="en-US" dirty="0" err="1" smtClean="0"/>
              <a:t>biznis</a:t>
            </a:r>
            <a:r>
              <a:rPr lang="en-US" dirty="0" smtClean="0"/>
              <a:t> </a:t>
            </a:r>
            <a:r>
              <a:rPr lang="en-US" dirty="0" err="1" smtClean="0"/>
              <a:t>zoni</a:t>
            </a:r>
            <a:r>
              <a:rPr lang="en-US" dirty="0" smtClean="0"/>
              <a:t> </a:t>
            </a:r>
            <a:r>
              <a:rPr lang="en-US" dirty="0" err="1" smtClean="0"/>
              <a:t>će</a:t>
            </a:r>
            <a:r>
              <a:rPr lang="en-US" dirty="0" smtClean="0"/>
              <a:t> se </a:t>
            </a:r>
            <a:r>
              <a:rPr lang="en-US" dirty="0" err="1" smtClean="0"/>
              <a:t>obezbijediti</a:t>
            </a:r>
            <a:r>
              <a:rPr lang="en-US" dirty="0" smtClean="0"/>
              <a:t> </a:t>
            </a:r>
            <a:r>
              <a:rPr lang="en-US" dirty="0" err="1" smtClean="0"/>
              <a:t>prostor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mala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srednja</a:t>
            </a:r>
            <a:r>
              <a:rPr lang="en-US" dirty="0" smtClean="0"/>
              <a:t> </a:t>
            </a:r>
            <a:r>
              <a:rPr lang="en-US" dirty="0" err="1" smtClean="0"/>
              <a:t>preduzeća</a:t>
            </a:r>
            <a:r>
              <a:rPr lang="en-US" dirty="0" smtClean="0"/>
              <a:t>, </a:t>
            </a:r>
            <a:r>
              <a:rPr lang="en-US" dirty="0" err="1" smtClean="0"/>
              <a:t>skladišne</a:t>
            </a:r>
            <a:r>
              <a:rPr lang="en-US" dirty="0" smtClean="0"/>
              <a:t> </a:t>
            </a:r>
            <a:r>
              <a:rPr lang="en-US" dirty="0" err="1" smtClean="0"/>
              <a:t>kapacitete</a:t>
            </a:r>
            <a:r>
              <a:rPr lang="en-US" dirty="0" smtClean="0"/>
              <a:t>, </a:t>
            </a:r>
            <a:r>
              <a:rPr lang="en-US" dirty="0" err="1" smtClean="0"/>
              <a:t>biznis</a:t>
            </a:r>
            <a:r>
              <a:rPr lang="en-US" dirty="0" smtClean="0"/>
              <a:t> </a:t>
            </a:r>
            <a:r>
              <a:rPr lang="en-US" dirty="0" err="1" smtClean="0"/>
              <a:t>inkubatore</a:t>
            </a:r>
            <a:r>
              <a:rPr lang="en-US" dirty="0" smtClean="0"/>
              <a:t>, </a:t>
            </a:r>
            <a:r>
              <a:rPr lang="en-US" dirty="0" err="1" smtClean="0"/>
              <a:t>proizvodne</a:t>
            </a:r>
            <a:r>
              <a:rPr lang="en-US" dirty="0" smtClean="0"/>
              <a:t> </a:t>
            </a:r>
            <a:r>
              <a:rPr lang="en-US" dirty="0" err="1" smtClean="0"/>
              <a:t>pogone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druge</a:t>
            </a:r>
            <a:r>
              <a:rPr lang="en-US" dirty="0" smtClean="0"/>
              <a:t> </a:t>
            </a:r>
            <a:r>
              <a:rPr lang="en-US" dirty="0" err="1" smtClean="0"/>
              <a:t>sadržaje</a:t>
            </a:r>
            <a:endParaRPr lang="sr-Latn-RS" dirty="0" smtClean="0"/>
          </a:p>
          <a:p>
            <a:pPr algn="just"/>
            <a:endParaRPr lang="en-US" dirty="0"/>
          </a:p>
          <a:p>
            <a:pPr>
              <a:buNone/>
            </a:pPr>
            <a:r>
              <a:rPr lang="en-US" b="1" dirty="0"/>
              <a:t> </a:t>
            </a:r>
            <a:endParaRPr lang="en-US" dirty="0"/>
          </a:p>
          <a:p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Opšti podaci o opštini Berane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229600" cy="4678363"/>
          </a:xfrm>
        </p:spPr>
        <p:txBody>
          <a:bodyPr>
            <a:normAutofit/>
          </a:bodyPr>
          <a:lstStyle/>
          <a:p>
            <a:endParaRPr lang="en-US" sz="1600" dirty="0" smtClean="0"/>
          </a:p>
          <a:p>
            <a:r>
              <a:rPr lang="en-US" sz="2000" dirty="0" smtClean="0"/>
              <a:t> </a:t>
            </a:r>
            <a:r>
              <a:rPr lang="en-US" sz="2000" b="1" dirty="0" err="1" smtClean="0"/>
              <a:t>Opšti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dio</a:t>
            </a:r>
            <a:r>
              <a:rPr lang="en-US" sz="2000" b="1" dirty="0" smtClean="0"/>
              <a:t>: </a:t>
            </a:r>
          </a:p>
          <a:p>
            <a:r>
              <a:rPr lang="en-US" sz="2000" dirty="0" err="1" smtClean="0"/>
              <a:t>Od</a:t>
            </a:r>
            <a:r>
              <a:rPr lang="en-US" sz="2000" dirty="0" smtClean="0"/>
              <a:t> </a:t>
            </a:r>
            <a:r>
              <a:rPr lang="en-US" sz="2000" dirty="0" err="1" smtClean="0"/>
              <a:t>ukupnog</a:t>
            </a:r>
            <a:r>
              <a:rPr lang="en-US" sz="2000" dirty="0" smtClean="0"/>
              <a:t> </a:t>
            </a:r>
            <a:r>
              <a:rPr lang="en-US" sz="2000" dirty="0" err="1" smtClean="0"/>
              <a:t>broja</a:t>
            </a:r>
            <a:r>
              <a:rPr lang="en-US" sz="2000" dirty="0" smtClean="0"/>
              <a:t> </a:t>
            </a:r>
            <a:r>
              <a:rPr lang="en-US" sz="2000" dirty="0" err="1" smtClean="0"/>
              <a:t>stanovnika</a:t>
            </a:r>
            <a:r>
              <a:rPr lang="en-US" sz="2000" dirty="0" smtClean="0"/>
              <a:t> </a:t>
            </a:r>
            <a:r>
              <a:rPr lang="en-US" sz="2000" dirty="0" err="1" smtClean="0"/>
              <a:t>Crne</a:t>
            </a:r>
            <a:r>
              <a:rPr lang="en-US" sz="2000" dirty="0" smtClean="0"/>
              <a:t> Gore, u </a:t>
            </a:r>
            <a:r>
              <a:rPr lang="en-US" sz="2000" dirty="0" err="1" smtClean="0"/>
              <a:t>opštini</a:t>
            </a:r>
            <a:r>
              <a:rPr lang="en-US" sz="2000" dirty="0" smtClean="0"/>
              <a:t> Berane </a:t>
            </a:r>
            <a:r>
              <a:rPr lang="en-US" sz="2000" dirty="0" err="1" smtClean="0"/>
              <a:t>živi</a:t>
            </a:r>
            <a:r>
              <a:rPr lang="en-US" sz="2000" dirty="0" smtClean="0"/>
              <a:t> 5.48 % </a:t>
            </a:r>
            <a:r>
              <a:rPr lang="en-US" sz="2000" dirty="0" err="1" smtClean="0"/>
              <a:t>stanovništva</a:t>
            </a:r>
            <a:r>
              <a:rPr lang="en-US" sz="2000" dirty="0" smtClean="0"/>
              <a:t>, </a:t>
            </a:r>
            <a:r>
              <a:rPr lang="en-US" sz="2000" dirty="0" err="1" smtClean="0"/>
              <a:t>što</a:t>
            </a:r>
            <a:r>
              <a:rPr lang="en-US" sz="2000" dirty="0" smtClean="0"/>
              <a:t> </a:t>
            </a:r>
            <a:r>
              <a:rPr lang="en-US" sz="2000" dirty="0" err="1" smtClean="0"/>
              <a:t>opštinu</a:t>
            </a:r>
            <a:r>
              <a:rPr lang="en-US" sz="2000" dirty="0" smtClean="0"/>
              <a:t> </a:t>
            </a:r>
            <a:r>
              <a:rPr lang="en-US" sz="2000" dirty="0" err="1" smtClean="0"/>
              <a:t>svrtstava</a:t>
            </a:r>
            <a:r>
              <a:rPr lang="en-US" sz="2000" dirty="0" smtClean="0"/>
              <a:t> u </a:t>
            </a:r>
            <a:r>
              <a:rPr lang="en-US" sz="2000" dirty="0" err="1" smtClean="0"/>
              <a:t>petu</a:t>
            </a:r>
            <a:r>
              <a:rPr lang="en-US" sz="2000" dirty="0" smtClean="0"/>
              <a:t> </a:t>
            </a:r>
            <a:r>
              <a:rPr lang="en-US" sz="2000" dirty="0" err="1" smtClean="0"/>
              <a:t>po</a:t>
            </a:r>
            <a:r>
              <a:rPr lang="en-US" sz="2000" dirty="0" smtClean="0"/>
              <a:t> </a:t>
            </a:r>
            <a:r>
              <a:rPr lang="en-US" sz="2000" dirty="0" err="1" smtClean="0"/>
              <a:t>veličini</a:t>
            </a:r>
            <a:r>
              <a:rPr lang="en-US" sz="2000" dirty="0" smtClean="0"/>
              <a:t> u </a:t>
            </a:r>
            <a:r>
              <a:rPr lang="en-US" sz="2000" dirty="0" err="1" smtClean="0"/>
              <a:t>zemlji</a:t>
            </a:r>
            <a:r>
              <a:rPr lang="en-US" sz="2000" dirty="0" smtClean="0"/>
              <a:t>. </a:t>
            </a:r>
            <a:r>
              <a:rPr lang="en-US" sz="2000" dirty="0" err="1" smtClean="0"/>
              <a:t>Istovremeno</a:t>
            </a:r>
            <a:r>
              <a:rPr lang="en-US" sz="2000" dirty="0" smtClean="0"/>
              <a:t>, </a:t>
            </a:r>
            <a:r>
              <a:rPr lang="en-US" sz="2000" dirty="0" err="1" smtClean="0"/>
              <a:t>procenjuje</a:t>
            </a:r>
            <a:r>
              <a:rPr lang="en-US" sz="2000" dirty="0" smtClean="0"/>
              <a:t> se </a:t>
            </a:r>
            <a:r>
              <a:rPr lang="en-US" sz="2000" dirty="0" err="1" smtClean="0"/>
              <a:t>da</a:t>
            </a:r>
            <a:r>
              <a:rPr lang="en-US" sz="2000" dirty="0" smtClean="0"/>
              <a:t> </a:t>
            </a:r>
            <a:r>
              <a:rPr lang="en-US" sz="2000" dirty="0" err="1" smtClean="0"/>
              <a:t>Beranska</a:t>
            </a:r>
            <a:r>
              <a:rPr lang="en-US" sz="2000" dirty="0" smtClean="0"/>
              <a:t> </a:t>
            </a:r>
            <a:r>
              <a:rPr lang="en-US" sz="2000" dirty="0" err="1" smtClean="0"/>
              <a:t>privreda</a:t>
            </a:r>
            <a:r>
              <a:rPr lang="en-US" sz="2000" dirty="0" smtClean="0"/>
              <a:t> </a:t>
            </a:r>
            <a:r>
              <a:rPr lang="en-US" sz="2000" dirty="0" err="1" smtClean="0"/>
              <a:t>čini</a:t>
            </a:r>
            <a:r>
              <a:rPr lang="en-US" sz="2000" dirty="0" smtClean="0"/>
              <a:t> </a:t>
            </a:r>
            <a:r>
              <a:rPr lang="en-US" sz="2000" dirty="0" err="1" smtClean="0"/>
              <a:t>samo</a:t>
            </a:r>
            <a:r>
              <a:rPr lang="en-US" sz="2000" dirty="0" smtClean="0"/>
              <a:t> 2 - 2.5 % </a:t>
            </a:r>
            <a:r>
              <a:rPr lang="en-US" sz="2000" dirty="0" err="1" smtClean="0"/>
              <a:t>ukupnog</a:t>
            </a:r>
            <a:r>
              <a:rPr lang="en-US" sz="2000" dirty="0" smtClean="0"/>
              <a:t> </a:t>
            </a:r>
            <a:r>
              <a:rPr lang="en-US" sz="2000" dirty="0" err="1" smtClean="0"/>
              <a:t>crnogorskog</a:t>
            </a:r>
            <a:r>
              <a:rPr lang="en-US" sz="2000" dirty="0" smtClean="0"/>
              <a:t> BDP-a, </a:t>
            </a:r>
            <a:r>
              <a:rPr lang="en-US" sz="2000" dirty="0" err="1" smtClean="0"/>
              <a:t>što</a:t>
            </a:r>
            <a:r>
              <a:rPr lang="en-US" sz="2000" dirty="0" smtClean="0"/>
              <a:t> Berane </a:t>
            </a:r>
            <a:r>
              <a:rPr lang="en-US" sz="2000" dirty="0" err="1" smtClean="0"/>
              <a:t>svrstava</a:t>
            </a:r>
            <a:r>
              <a:rPr lang="en-US" sz="2000" dirty="0" smtClean="0"/>
              <a:t> u </a:t>
            </a:r>
            <a:r>
              <a:rPr lang="en-US" sz="2000" dirty="0" err="1" smtClean="0"/>
              <a:t>jednu</a:t>
            </a:r>
            <a:r>
              <a:rPr lang="en-US" sz="2000" dirty="0" smtClean="0"/>
              <a:t> </a:t>
            </a:r>
            <a:r>
              <a:rPr lang="en-US" sz="2000" dirty="0" err="1" smtClean="0"/>
              <a:t>od</a:t>
            </a:r>
            <a:r>
              <a:rPr lang="en-US" sz="2000" dirty="0" smtClean="0"/>
              <a:t> </a:t>
            </a:r>
            <a:r>
              <a:rPr lang="en-US" sz="2000" dirty="0" err="1" smtClean="0"/>
              <a:t>najsiromašnijih</a:t>
            </a:r>
            <a:r>
              <a:rPr lang="en-US" sz="2000" dirty="0" smtClean="0"/>
              <a:t> </a:t>
            </a:r>
            <a:r>
              <a:rPr lang="en-US" sz="2000" dirty="0" err="1" smtClean="0"/>
              <a:t>crnogorskih</a:t>
            </a:r>
            <a:r>
              <a:rPr lang="en-US" sz="2000" dirty="0" smtClean="0"/>
              <a:t> </a:t>
            </a:r>
            <a:r>
              <a:rPr lang="en-US" sz="2000" dirty="0" err="1" smtClean="0"/>
              <a:t>opština</a:t>
            </a:r>
            <a:r>
              <a:rPr lang="en-US" sz="2000" dirty="0" smtClean="0"/>
              <a:t>. Berane je </a:t>
            </a:r>
            <a:r>
              <a:rPr lang="en-US" sz="2000" dirty="0" err="1" smtClean="0"/>
              <a:t>bivši</a:t>
            </a:r>
            <a:r>
              <a:rPr lang="en-US" sz="2000" dirty="0" smtClean="0"/>
              <a:t> </a:t>
            </a:r>
            <a:r>
              <a:rPr lang="en-US" sz="2000" dirty="0" err="1" smtClean="0"/>
              <a:t>industrijski</a:t>
            </a:r>
            <a:r>
              <a:rPr lang="en-US" sz="2000" dirty="0" smtClean="0"/>
              <a:t> centar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jedan</a:t>
            </a:r>
            <a:r>
              <a:rPr lang="en-US" sz="2000" dirty="0" smtClean="0"/>
              <a:t> </a:t>
            </a:r>
            <a:r>
              <a:rPr lang="en-US" sz="2000" dirty="0" err="1" smtClean="0"/>
              <a:t>od</a:t>
            </a:r>
            <a:r>
              <a:rPr lang="en-US" sz="2000" dirty="0" smtClean="0"/>
              <a:t> </a:t>
            </a:r>
            <a:r>
              <a:rPr lang="en-US" sz="2000" dirty="0" err="1" smtClean="0"/>
              <a:t>nekada</a:t>
            </a:r>
            <a:r>
              <a:rPr lang="en-US" sz="2000" dirty="0" smtClean="0"/>
              <a:t> </a:t>
            </a:r>
            <a:r>
              <a:rPr lang="en-US" sz="2000" dirty="0" err="1" smtClean="0"/>
              <a:t>najrazvijenijih</a:t>
            </a:r>
            <a:r>
              <a:rPr lang="en-US" sz="2000" dirty="0" smtClean="0"/>
              <a:t> </a:t>
            </a:r>
            <a:r>
              <a:rPr lang="en-US" sz="2000" dirty="0" err="1" smtClean="0"/>
              <a:t>centara</a:t>
            </a:r>
            <a:r>
              <a:rPr lang="en-US" sz="2000" dirty="0" smtClean="0"/>
              <a:t> u </a:t>
            </a:r>
            <a:r>
              <a:rPr lang="en-US" sz="2000" dirty="0" err="1" smtClean="0"/>
              <a:t>regionu</a:t>
            </a:r>
            <a:r>
              <a:rPr lang="en-US" sz="2000" dirty="0" smtClean="0"/>
              <a:t> </a:t>
            </a:r>
            <a:r>
              <a:rPr lang="en-US" sz="2000" dirty="0" err="1" smtClean="0"/>
              <a:t>sa</a:t>
            </a:r>
            <a:r>
              <a:rPr lang="en-US" sz="2000" dirty="0" smtClean="0"/>
              <a:t> </a:t>
            </a:r>
            <a:r>
              <a:rPr lang="en-US" sz="2000" dirty="0" err="1" smtClean="0"/>
              <a:t>tradicijom</a:t>
            </a:r>
            <a:r>
              <a:rPr lang="en-US" sz="2000" dirty="0" smtClean="0"/>
              <a:t> u </a:t>
            </a:r>
            <a:r>
              <a:rPr lang="en-US" sz="2000" dirty="0" err="1" smtClean="0"/>
              <a:t>proizvodnji</a:t>
            </a:r>
            <a:r>
              <a:rPr lang="en-US" sz="2000" dirty="0" smtClean="0"/>
              <a:t> </a:t>
            </a:r>
            <a:r>
              <a:rPr lang="en-US" sz="2000" dirty="0" err="1" smtClean="0"/>
              <a:t>celuloze</a:t>
            </a:r>
            <a:r>
              <a:rPr lang="en-US" sz="2000" dirty="0" smtClean="0"/>
              <a:t>, </a:t>
            </a:r>
            <a:r>
              <a:rPr lang="en-US" sz="2000" dirty="0" err="1" smtClean="0"/>
              <a:t>papira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u </a:t>
            </a:r>
            <a:r>
              <a:rPr lang="en-US" sz="2000" dirty="0" err="1" smtClean="0"/>
              <a:t>drvnoj</a:t>
            </a:r>
            <a:r>
              <a:rPr lang="en-US" sz="2000" dirty="0" smtClean="0"/>
              <a:t> </a:t>
            </a:r>
            <a:r>
              <a:rPr lang="en-US" sz="2000" dirty="0" err="1" smtClean="0"/>
              <a:t>industriji</a:t>
            </a:r>
            <a:r>
              <a:rPr lang="en-US" sz="2000" dirty="0" smtClean="0"/>
              <a:t>. 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/>
              <a:t>Rizici</a:t>
            </a:r>
            <a:endParaRPr lang="en-US"/>
          </a:p>
        </p:txBody>
      </p:sp>
      <p:sp>
        <p:nvSpPr>
          <p:cNvPr id="9933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9332" name="Picture 4" descr="Granice na Rudesu KONACNE ArchiC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33629" y="-304800"/>
            <a:ext cx="15049454" cy="9629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Izvod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GUPa</a:t>
            </a:r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ph sz="quarter" idx="1"/>
          </p:nvPr>
        </p:nvGraphicFramePr>
        <p:xfrm>
          <a:off x="2489200" y="1600200"/>
          <a:ext cx="3327400" cy="4708525"/>
        </p:xfrm>
        <a:graphic>
          <a:graphicData uri="http://schemas.openxmlformats.org/presentationml/2006/ole">
            <p:oleObj spid="_x0000_s1026" name="Acrobat Document" r:id="rId3" imgW="5668166" imgH="8019048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i="1" smtClean="0">
                <a:latin typeface="Arial" pitchFamily="34" charset="0"/>
                <a:cs typeface="Arial" pitchFamily="34" charset="0"/>
              </a:rPr>
              <a:t>Zonom upravlja Opština</a:t>
            </a:r>
            <a:r>
              <a:rPr lang="en-US" smtClean="0"/>
              <a:t/>
            </a:r>
            <a:br>
              <a:rPr lang="en-US" smtClean="0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9296400" cy="6858000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1600" b="1" i="1" dirty="0" err="1" smtClean="0">
                <a:latin typeface="Arial" pitchFamily="34" charset="0"/>
                <a:cs typeface="Arial" pitchFamily="34" charset="0"/>
              </a:rPr>
              <a:t>Dovoljni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latin typeface="Arial" pitchFamily="34" charset="0"/>
                <a:cs typeface="Arial" pitchFamily="34" charset="0"/>
              </a:rPr>
              <a:t>razlozi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latin typeface="Arial" pitchFamily="34" charset="0"/>
                <a:cs typeface="Arial" pitchFamily="34" charset="0"/>
              </a:rPr>
              <a:t>koji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latin typeface="Arial" pitchFamily="34" charset="0"/>
                <a:cs typeface="Arial" pitchFamily="34" charset="0"/>
              </a:rPr>
              <a:t>će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 Vas </a:t>
            </a:r>
            <a:r>
              <a:rPr lang="en-US" sz="1600" b="1" i="1" dirty="0" err="1" smtClean="0">
                <a:latin typeface="Arial" pitchFamily="34" charset="0"/>
                <a:cs typeface="Arial" pitchFamily="34" charset="0"/>
              </a:rPr>
              <a:t>navesti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latin typeface="Arial" pitchFamily="34" charset="0"/>
                <a:cs typeface="Arial" pitchFamily="34" charset="0"/>
              </a:rPr>
              <a:t>pokrenete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latin typeface="Arial" pitchFamily="34" charset="0"/>
                <a:cs typeface="Arial" pitchFamily="34" charset="0"/>
              </a:rPr>
              <a:t>svoj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latin typeface="Arial" pitchFamily="34" charset="0"/>
                <a:cs typeface="Arial" pitchFamily="34" charset="0"/>
              </a:rPr>
              <a:t>biznis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latin typeface="Arial" pitchFamily="34" charset="0"/>
                <a:cs typeface="Arial" pitchFamily="34" charset="0"/>
              </a:rPr>
              <a:t>unutar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latin typeface="Arial" pitchFamily="34" charset="0"/>
                <a:cs typeface="Arial" pitchFamily="34" charset="0"/>
              </a:rPr>
              <a:t>biznis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 zone </a:t>
            </a:r>
            <a:r>
              <a:rPr lang="en-US" sz="1600" b="1" i="1" dirty="0" err="1" smtClean="0">
                <a:latin typeface="Arial" pitchFamily="34" charset="0"/>
                <a:cs typeface="Arial" pitchFamily="34" charset="0"/>
              </a:rPr>
              <a:t>su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r-Latn-ME" sz="2000" b="1" dirty="0" smtClean="0"/>
              <a:t>           Investitori su oslobođeni naknada za komunalno opremanje</a:t>
            </a:r>
          </a:p>
          <a:p>
            <a:pPr lvl="0">
              <a:buNone/>
            </a:pPr>
            <a:endParaRPr lang="en-US" sz="2000" dirty="0">
              <a:cs typeface="Arial" pitchFamily="34" charset="0"/>
            </a:endParaRPr>
          </a:p>
          <a:p>
            <a:pPr lvl="0"/>
            <a:r>
              <a:rPr lang="en-US" sz="2000" b="1" dirty="0" err="1">
                <a:cs typeface="Arial" pitchFamily="34" charset="0"/>
              </a:rPr>
              <a:t>Zemljište</a:t>
            </a:r>
            <a:r>
              <a:rPr lang="en-US" sz="2000" b="1" dirty="0">
                <a:cs typeface="Arial" pitchFamily="34" charset="0"/>
              </a:rPr>
              <a:t> se </a:t>
            </a:r>
            <a:r>
              <a:rPr lang="en-US" sz="2000" b="1" dirty="0" err="1">
                <a:cs typeface="Arial" pitchFamily="34" charset="0"/>
              </a:rPr>
              <a:t>daje</a:t>
            </a:r>
            <a:r>
              <a:rPr lang="en-US" sz="2000" b="1" dirty="0">
                <a:cs typeface="Arial" pitchFamily="34" charset="0"/>
              </a:rPr>
              <a:t> </a:t>
            </a:r>
            <a:r>
              <a:rPr lang="en-US" sz="2000" b="1" dirty="0" err="1">
                <a:cs typeface="Arial" pitchFamily="34" charset="0"/>
              </a:rPr>
              <a:t>na</a:t>
            </a:r>
            <a:r>
              <a:rPr lang="en-US" sz="2000" b="1" dirty="0">
                <a:cs typeface="Arial" pitchFamily="34" charset="0"/>
              </a:rPr>
              <a:t> </a:t>
            </a:r>
            <a:r>
              <a:rPr lang="en-US" sz="2000" b="1" dirty="0" err="1">
                <a:cs typeface="Arial" pitchFamily="34" charset="0"/>
              </a:rPr>
              <a:t>korišćenje</a:t>
            </a:r>
            <a:r>
              <a:rPr lang="en-US" sz="2000" b="1" dirty="0">
                <a:cs typeface="Arial" pitchFamily="34" charset="0"/>
              </a:rPr>
              <a:t> </a:t>
            </a:r>
            <a:r>
              <a:rPr lang="en-US" sz="2000" b="1" dirty="0" err="1">
                <a:cs typeface="Arial" pitchFamily="34" charset="0"/>
              </a:rPr>
              <a:t>za</a:t>
            </a:r>
            <a:r>
              <a:rPr lang="en-US" sz="2000" b="1" dirty="0">
                <a:cs typeface="Arial" pitchFamily="34" charset="0"/>
              </a:rPr>
              <a:t> period do 10 </a:t>
            </a:r>
            <a:r>
              <a:rPr lang="en-US" sz="2000" b="1" dirty="0" err="1">
                <a:cs typeface="Arial" pitchFamily="34" charset="0"/>
              </a:rPr>
              <a:t>godina</a:t>
            </a:r>
            <a:r>
              <a:rPr lang="en-US" sz="2000" b="1" dirty="0">
                <a:cs typeface="Arial" pitchFamily="34" charset="0"/>
              </a:rPr>
              <a:t> </a:t>
            </a:r>
            <a:r>
              <a:rPr lang="en-US" sz="2000" b="1" dirty="0" err="1">
                <a:cs typeface="Arial" pitchFamily="34" charset="0"/>
              </a:rPr>
              <a:t>bez</a:t>
            </a:r>
            <a:r>
              <a:rPr lang="en-US" sz="2000" b="1" dirty="0">
                <a:cs typeface="Arial" pitchFamily="34" charset="0"/>
              </a:rPr>
              <a:t> </a:t>
            </a:r>
            <a:r>
              <a:rPr lang="en-US" sz="2000" b="1" dirty="0" err="1">
                <a:cs typeface="Arial" pitchFamily="34" charset="0"/>
              </a:rPr>
              <a:t>naknade</a:t>
            </a:r>
            <a:r>
              <a:rPr lang="en-US" sz="2000" dirty="0">
                <a:cs typeface="Arial" pitchFamily="34" charset="0"/>
              </a:rPr>
              <a:t>;</a:t>
            </a:r>
          </a:p>
          <a:p>
            <a:pPr>
              <a:buNone/>
            </a:pPr>
            <a:r>
              <a:rPr lang="en-US" sz="2000" dirty="0">
                <a:cs typeface="Arial" pitchFamily="34" charset="0"/>
              </a:rPr>
              <a:t> </a:t>
            </a:r>
            <a:r>
              <a:rPr lang="en-US" sz="2000" dirty="0" smtClean="0">
                <a:cs typeface="Arial" pitchFamily="34" charset="0"/>
              </a:rPr>
              <a:t>    </a:t>
            </a:r>
            <a:r>
              <a:rPr lang="en-US" sz="2000" dirty="0" err="1" smtClean="0">
                <a:cs typeface="Arial" pitchFamily="34" charset="0"/>
              </a:rPr>
              <a:t>Mogućnost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>
                <a:cs typeface="Arial" pitchFamily="34" charset="0"/>
              </a:rPr>
              <a:t>privatno-javnog</a:t>
            </a:r>
            <a:r>
              <a:rPr lang="en-US" sz="2000" dirty="0">
                <a:cs typeface="Arial" pitchFamily="34" charset="0"/>
              </a:rPr>
              <a:t> </a:t>
            </a:r>
            <a:r>
              <a:rPr lang="en-US" sz="2000" dirty="0" err="1">
                <a:cs typeface="Arial" pitchFamily="34" charset="0"/>
              </a:rPr>
              <a:t>partnerstva</a:t>
            </a:r>
            <a:r>
              <a:rPr lang="en-US" sz="2000" dirty="0">
                <a:cs typeface="Arial" pitchFamily="34" charset="0"/>
              </a:rPr>
              <a:t>;</a:t>
            </a:r>
          </a:p>
          <a:p>
            <a:pPr lvl="0"/>
            <a:r>
              <a:rPr lang="en-US" sz="2000" dirty="0" err="1">
                <a:cs typeface="Arial" pitchFamily="34" charset="0"/>
              </a:rPr>
              <a:t>Mogućnost</a:t>
            </a:r>
            <a:r>
              <a:rPr lang="en-US" sz="2000" dirty="0">
                <a:cs typeface="Arial" pitchFamily="34" charset="0"/>
              </a:rPr>
              <a:t> </a:t>
            </a:r>
            <a:r>
              <a:rPr lang="en-US" sz="2000" dirty="0" err="1">
                <a:cs typeface="Arial" pitchFamily="34" charset="0"/>
              </a:rPr>
              <a:t>oslobađanja</a:t>
            </a:r>
            <a:r>
              <a:rPr lang="en-US" sz="2000" dirty="0">
                <a:cs typeface="Arial" pitchFamily="34" charset="0"/>
              </a:rPr>
              <a:t> </a:t>
            </a:r>
            <a:r>
              <a:rPr lang="en-US" sz="2000" dirty="0" err="1">
                <a:cs typeface="Arial" pitchFamily="34" charset="0"/>
              </a:rPr>
              <a:t>zakupa</a:t>
            </a:r>
            <a:r>
              <a:rPr lang="en-US" sz="2000" dirty="0">
                <a:cs typeface="Arial" pitchFamily="34" charset="0"/>
              </a:rPr>
              <a:t> </a:t>
            </a:r>
            <a:r>
              <a:rPr lang="en-US" sz="2000" dirty="0" err="1">
                <a:cs typeface="Arial" pitchFamily="34" charset="0"/>
              </a:rPr>
              <a:t>zemljišta</a:t>
            </a:r>
            <a:r>
              <a:rPr lang="en-US" sz="2000" dirty="0">
                <a:cs typeface="Arial" pitchFamily="34" charset="0"/>
              </a:rPr>
              <a:t>;</a:t>
            </a:r>
          </a:p>
          <a:p>
            <a:pPr lvl="0"/>
            <a:r>
              <a:rPr lang="en-US" sz="2000" dirty="0" err="1">
                <a:cs typeface="Arial" pitchFamily="34" charset="0"/>
              </a:rPr>
              <a:t>Mogućnost</a:t>
            </a:r>
            <a:r>
              <a:rPr lang="en-US" sz="2000" dirty="0">
                <a:cs typeface="Arial" pitchFamily="34" charset="0"/>
              </a:rPr>
              <a:t> </a:t>
            </a:r>
            <a:r>
              <a:rPr lang="en-US" sz="2000" dirty="0" err="1">
                <a:cs typeface="Arial" pitchFamily="34" charset="0"/>
              </a:rPr>
              <a:t>ustupanja</a:t>
            </a:r>
            <a:r>
              <a:rPr lang="en-US" sz="2000" dirty="0">
                <a:cs typeface="Arial" pitchFamily="34" charset="0"/>
              </a:rPr>
              <a:t> </a:t>
            </a:r>
            <a:r>
              <a:rPr lang="en-US" sz="2000" dirty="0" err="1">
                <a:cs typeface="Arial" pitchFamily="34" charset="0"/>
              </a:rPr>
              <a:t>poslovnog</a:t>
            </a:r>
            <a:r>
              <a:rPr lang="en-US" sz="2000" dirty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prostora</a:t>
            </a:r>
            <a:r>
              <a:rPr lang="en-US" sz="2000" dirty="0" smtClean="0">
                <a:cs typeface="Arial" pitchFamily="34" charset="0"/>
              </a:rPr>
              <a:t>;</a:t>
            </a:r>
            <a:endParaRPr lang="en-US" sz="2000" dirty="0">
              <a:cs typeface="Arial" pitchFamily="34" charset="0"/>
            </a:endParaRPr>
          </a:p>
          <a:p>
            <a:pPr lvl="0"/>
            <a:r>
              <a:rPr lang="en-US" sz="2000" dirty="0" err="1">
                <a:cs typeface="Arial" pitchFamily="34" charset="0"/>
              </a:rPr>
              <a:t>Parcelacija-prilagođavanje</a:t>
            </a:r>
            <a:r>
              <a:rPr lang="en-US" sz="2000" dirty="0">
                <a:cs typeface="Arial" pitchFamily="34" charset="0"/>
              </a:rPr>
              <a:t> </a:t>
            </a:r>
            <a:r>
              <a:rPr lang="en-US" sz="2000" dirty="0" err="1">
                <a:cs typeface="Arial" pitchFamily="34" charset="0"/>
              </a:rPr>
              <a:t>površine</a:t>
            </a:r>
            <a:r>
              <a:rPr lang="en-US" sz="2000" dirty="0">
                <a:cs typeface="Arial" pitchFamily="34" charset="0"/>
              </a:rPr>
              <a:t> </a:t>
            </a:r>
            <a:r>
              <a:rPr lang="en-US" sz="2000" dirty="0" err="1">
                <a:cs typeface="Arial" pitchFamily="34" charset="0"/>
              </a:rPr>
              <a:t>potencijalnim</a:t>
            </a:r>
            <a:r>
              <a:rPr lang="en-US" sz="2000" dirty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investitorima</a:t>
            </a:r>
            <a:r>
              <a:rPr lang="en-US" sz="2000" dirty="0" smtClean="0">
                <a:cs typeface="Arial" pitchFamily="34" charset="0"/>
              </a:rPr>
              <a:t>;</a:t>
            </a:r>
            <a:endParaRPr lang="sr-Latn-ME" sz="2000" dirty="0" smtClean="0">
              <a:cs typeface="Arial" pitchFamily="34" charset="0"/>
            </a:endParaRPr>
          </a:p>
          <a:p>
            <a:pPr lvl="0"/>
            <a:endParaRPr lang="en-US" sz="2000" dirty="0">
              <a:cs typeface="Arial" pitchFamily="34" charset="0"/>
            </a:endParaRPr>
          </a:p>
          <a:p>
            <a:endParaRPr lang="sr-Latn-ME" sz="2000" b="1" dirty="0" smtClean="0"/>
          </a:p>
          <a:p>
            <a:pPr>
              <a:buNone/>
            </a:pPr>
            <a:r>
              <a:rPr lang="en-US" sz="2000" dirty="0" smtClean="0">
                <a:cs typeface="Arial" pitchFamily="34" charset="0"/>
              </a:rPr>
              <a:t> </a:t>
            </a:r>
            <a:r>
              <a:rPr lang="en-US" sz="2000" b="1" i="1" dirty="0" err="1" smtClean="0">
                <a:cs typeface="Arial" pitchFamily="34" charset="0"/>
              </a:rPr>
              <a:t>Osnovna</a:t>
            </a:r>
            <a:r>
              <a:rPr lang="en-US" sz="2000" b="1" i="1" dirty="0" smtClean="0">
                <a:cs typeface="Arial" pitchFamily="34" charset="0"/>
              </a:rPr>
              <a:t> </a:t>
            </a:r>
            <a:r>
              <a:rPr lang="en-US" sz="2000" b="1" i="1" dirty="0" err="1" smtClean="0">
                <a:cs typeface="Arial" pitchFamily="34" charset="0"/>
              </a:rPr>
              <a:t>namjena</a:t>
            </a:r>
            <a:r>
              <a:rPr lang="en-US" sz="2000" b="1" i="1" dirty="0" smtClean="0">
                <a:cs typeface="Arial" pitchFamily="34" charset="0"/>
              </a:rPr>
              <a:t>: </a:t>
            </a:r>
            <a:r>
              <a:rPr lang="en-US" sz="2000" b="1" i="1" dirty="0" err="1" smtClean="0">
                <a:cs typeface="Arial" pitchFamily="34" charset="0"/>
              </a:rPr>
              <a:t>privredni</a:t>
            </a:r>
            <a:r>
              <a:rPr lang="en-US" sz="2000" b="1" i="1" dirty="0" smtClean="0">
                <a:cs typeface="Arial" pitchFamily="34" charset="0"/>
              </a:rPr>
              <a:t> </a:t>
            </a:r>
            <a:r>
              <a:rPr lang="en-US" sz="2000" b="1" i="1" dirty="0" err="1" smtClean="0">
                <a:cs typeface="Arial" pitchFamily="34" charset="0"/>
              </a:rPr>
              <a:t>objekti</a:t>
            </a:r>
            <a:r>
              <a:rPr lang="en-US" sz="2000" b="1" i="1" dirty="0" smtClean="0">
                <a:cs typeface="Arial" pitchFamily="34" charset="0"/>
              </a:rPr>
              <a:t>, </a:t>
            </a:r>
            <a:r>
              <a:rPr lang="en-US" sz="2000" b="1" i="1" dirty="0" err="1" smtClean="0">
                <a:cs typeface="Arial" pitchFamily="34" charset="0"/>
              </a:rPr>
              <a:t>prerađivačka</a:t>
            </a:r>
            <a:r>
              <a:rPr lang="en-US" sz="2000" b="1" i="1" dirty="0" smtClean="0">
                <a:cs typeface="Arial" pitchFamily="34" charset="0"/>
              </a:rPr>
              <a:t> </a:t>
            </a:r>
            <a:r>
              <a:rPr lang="en-US" sz="2000" b="1" i="1" dirty="0" err="1" smtClean="0">
                <a:cs typeface="Arial" pitchFamily="34" charset="0"/>
              </a:rPr>
              <a:t>industrija</a:t>
            </a:r>
            <a:r>
              <a:rPr lang="en-US" sz="2000" b="1" i="1" dirty="0" smtClean="0">
                <a:cs typeface="Arial" pitchFamily="34" charset="0"/>
              </a:rPr>
              <a:t>, </a:t>
            </a:r>
            <a:r>
              <a:rPr lang="en-US" sz="2000" b="1" i="1" dirty="0" err="1" smtClean="0">
                <a:cs typeface="Arial" pitchFamily="34" charset="0"/>
              </a:rPr>
              <a:t>proizvodno</a:t>
            </a:r>
            <a:r>
              <a:rPr lang="en-US" sz="2000" b="1" i="1" dirty="0" smtClean="0">
                <a:cs typeface="Arial" pitchFamily="34" charset="0"/>
              </a:rPr>
              <a:t> </a:t>
            </a:r>
            <a:r>
              <a:rPr lang="en-US" sz="2000" b="1" i="1" dirty="0" err="1" smtClean="0">
                <a:cs typeface="Arial" pitchFamily="34" charset="0"/>
              </a:rPr>
              <a:t>zanatstvo</a:t>
            </a:r>
            <a:r>
              <a:rPr lang="en-US" sz="2000" b="1" i="1" dirty="0" smtClean="0">
                <a:cs typeface="Arial" pitchFamily="34" charset="0"/>
              </a:rPr>
              <a:t> </a:t>
            </a:r>
            <a:r>
              <a:rPr lang="en-US" sz="2000" b="1" i="1" dirty="0" err="1" smtClean="0">
                <a:cs typeface="Arial" pitchFamily="34" charset="0"/>
              </a:rPr>
              <a:t>skladišta</a:t>
            </a:r>
            <a:r>
              <a:rPr lang="en-US" sz="2000" b="1" i="1" dirty="0" smtClean="0">
                <a:cs typeface="Arial" pitchFamily="34" charset="0"/>
              </a:rPr>
              <a:t>, </a:t>
            </a:r>
            <a:r>
              <a:rPr lang="en-US" sz="2000" b="1" i="1" dirty="0" err="1" smtClean="0">
                <a:cs typeface="Arial" pitchFamily="34" charset="0"/>
              </a:rPr>
              <a:t>robno-distributivni</a:t>
            </a:r>
            <a:r>
              <a:rPr lang="en-US" sz="2000" b="1" i="1" dirty="0" smtClean="0">
                <a:cs typeface="Arial" pitchFamily="34" charset="0"/>
              </a:rPr>
              <a:t> </a:t>
            </a:r>
            <a:r>
              <a:rPr lang="en-US" sz="2000" b="1" i="1" dirty="0" err="1" smtClean="0">
                <a:cs typeface="Arial" pitchFamily="34" charset="0"/>
              </a:rPr>
              <a:t>centri</a:t>
            </a:r>
            <a:r>
              <a:rPr lang="en-US" sz="2000" b="1" i="1" dirty="0" smtClean="0">
                <a:cs typeface="Arial" pitchFamily="34" charset="0"/>
              </a:rPr>
              <a:t>, </a:t>
            </a:r>
            <a:r>
              <a:rPr lang="en-US" sz="2000" b="1" i="1" dirty="0" err="1" smtClean="0">
                <a:cs typeface="Arial" pitchFamily="34" charset="0"/>
              </a:rPr>
              <a:t>servisne</a:t>
            </a:r>
            <a:r>
              <a:rPr lang="en-US" sz="2000" b="1" i="1" dirty="0" smtClean="0">
                <a:cs typeface="Arial" pitchFamily="34" charset="0"/>
              </a:rPr>
              <a:t> zone.</a:t>
            </a:r>
          </a:p>
          <a:p>
            <a:endParaRPr lang="en-US" sz="20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  </a:t>
            </a:r>
            <a:r>
              <a:rPr lang="en-US" dirty="0" err="1" smtClean="0"/>
              <a:t>Regionalni</a:t>
            </a:r>
            <a:r>
              <a:rPr lang="en-US" dirty="0" smtClean="0"/>
              <a:t> </a:t>
            </a:r>
            <a:r>
              <a:rPr lang="en-US" dirty="0" err="1" smtClean="0"/>
              <a:t>biznis</a:t>
            </a:r>
            <a:r>
              <a:rPr lang="en-US" dirty="0" smtClean="0"/>
              <a:t> centar</a:t>
            </a:r>
            <a:r>
              <a:rPr lang="sr-Latn-ME" dirty="0" smtClean="0"/>
              <a:t> i biznis inkubator</a:t>
            </a:r>
            <a:r>
              <a:rPr lang="en-US" dirty="0" smtClean="0"/>
              <a:t> </a:t>
            </a:r>
            <a:r>
              <a:rPr lang="sr-Latn-ME" dirty="0" smtClean="0"/>
              <a:t> u Biznis zoni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8229600" cy="3886200"/>
          </a:xfrm>
        </p:spPr>
        <p:txBody>
          <a:bodyPr/>
          <a:lstStyle/>
          <a:p>
            <a:r>
              <a:rPr lang="sr-Latn-ME" dirty="0" smtClean="0"/>
              <a:t> </a:t>
            </a:r>
            <a:r>
              <a:rPr lang="sr-Latn-ME" sz="2000" dirty="0" smtClean="0"/>
              <a:t>U toku je osnivanje preduzeća Regionalni biznis Centar sa Biznis inkubatorom</a:t>
            </a:r>
          </a:p>
          <a:p>
            <a:r>
              <a:rPr lang="sr-Latn-ME" sz="2000" dirty="0" smtClean="0"/>
              <a:t>Osnivači su opštine Plav, Andrijevica, Bijelo Polje , Rožaje i Berane.</a:t>
            </a:r>
          </a:p>
          <a:p>
            <a:r>
              <a:rPr lang="sr-Latn-ME" sz="2000" dirty="0" smtClean="0"/>
              <a:t>Preduzeće će pružati  administrativnu i tehničku podršku SME sektoru i   Start up preduzećima u navedenim opštinama.</a:t>
            </a:r>
            <a:endParaRPr lang="en-US" sz="2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Biznis inkubator u biznis zoni</a:t>
            </a:r>
            <a:endParaRPr lang="en-US" dirty="0"/>
          </a:p>
        </p:txBody>
      </p:sp>
      <p:pic>
        <p:nvPicPr>
          <p:cNvPr id="4" name="Content Placeholder 3" descr="C:\Users\Sl.Menadzera\Desktop\IMG_20150121_131625.jpg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447800"/>
            <a:ext cx="7543799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smtClean="0"/>
              <a:t> Vizija i misija Biznis Zone: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pl-PL" b="1" i="1" dirty="0" smtClean="0"/>
          </a:p>
          <a:p>
            <a:r>
              <a:rPr lang="en-US" sz="2200" dirty="0" err="1" smtClean="0"/>
              <a:t>Najbolja</a:t>
            </a:r>
            <a:r>
              <a:rPr lang="en-US" sz="2200" dirty="0" smtClean="0"/>
              <a:t> </a:t>
            </a:r>
            <a:r>
              <a:rPr lang="en-US" sz="2200" dirty="0" err="1" smtClean="0"/>
              <a:t>preduzetnička</a:t>
            </a:r>
            <a:r>
              <a:rPr lang="en-US" sz="2200" dirty="0" smtClean="0"/>
              <a:t> </a:t>
            </a:r>
            <a:r>
              <a:rPr lang="en-US" sz="2200" dirty="0" err="1" smtClean="0"/>
              <a:t>Biznis</a:t>
            </a:r>
            <a:r>
              <a:rPr lang="en-US" sz="2200" dirty="0" smtClean="0"/>
              <a:t> </a:t>
            </a:r>
            <a:r>
              <a:rPr lang="en-US" sz="2200" dirty="0" err="1" smtClean="0"/>
              <a:t>Zona</a:t>
            </a:r>
            <a:r>
              <a:rPr lang="en-US" sz="2200" dirty="0" smtClean="0"/>
              <a:t> </a:t>
            </a:r>
            <a:r>
              <a:rPr lang="en-US" sz="2200" dirty="0" err="1" smtClean="0"/>
              <a:t>sa</a:t>
            </a:r>
            <a:r>
              <a:rPr lang="en-US" sz="2200" dirty="0" smtClean="0"/>
              <a:t> </a:t>
            </a:r>
            <a:r>
              <a:rPr lang="en-US" sz="2200" dirty="0" err="1" smtClean="0"/>
              <a:t>znanjem</a:t>
            </a:r>
            <a:r>
              <a:rPr lang="en-US" sz="2200" dirty="0" smtClean="0"/>
              <a:t>, </a:t>
            </a:r>
            <a:r>
              <a:rPr lang="en-US" sz="2200" dirty="0" err="1" smtClean="0"/>
              <a:t>uslugama</a:t>
            </a:r>
            <a:r>
              <a:rPr lang="en-US" sz="2200" dirty="0" smtClean="0"/>
              <a:t> </a:t>
            </a:r>
            <a:r>
              <a:rPr lang="en-US" sz="2200" dirty="0" err="1" smtClean="0"/>
              <a:t>i</a:t>
            </a:r>
            <a:r>
              <a:rPr lang="en-US" sz="2200" dirty="0" smtClean="0"/>
              <a:t> </a:t>
            </a:r>
            <a:r>
              <a:rPr lang="en-US" sz="2200" dirty="0" err="1" smtClean="0"/>
              <a:t>profesionalnim</a:t>
            </a:r>
            <a:r>
              <a:rPr lang="en-US" sz="2200" dirty="0" smtClean="0"/>
              <a:t> </a:t>
            </a:r>
            <a:r>
              <a:rPr lang="en-US" sz="2200" dirty="0" err="1" smtClean="0"/>
              <a:t>odnosom</a:t>
            </a:r>
            <a:r>
              <a:rPr lang="en-US" sz="2200" dirty="0" smtClean="0"/>
              <a:t> </a:t>
            </a:r>
            <a:r>
              <a:rPr lang="en-US" sz="2200" dirty="0" err="1" smtClean="0"/>
              <a:t>prema</a:t>
            </a:r>
            <a:r>
              <a:rPr lang="en-US" sz="2200" dirty="0" smtClean="0"/>
              <a:t> </a:t>
            </a:r>
            <a:r>
              <a:rPr lang="en-US" sz="2200" dirty="0" err="1" smtClean="0"/>
              <a:t>investitorima</a:t>
            </a:r>
            <a:r>
              <a:rPr lang="en-US" sz="2200" dirty="0" smtClean="0"/>
              <a:t>. </a:t>
            </a:r>
          </a:p>
          <a:p>
            <a:r>
              <a:rPr lang="en-US" sz="2200" dirty="0" err="1" smtClean="0"/>
              <a:t>Polazeći</a:t>
            </a:r>
            <a:r>
              <a:rPr lang="en-US" sz="2200" dirty="0" smtClean="0"/>
              <a:t> </a:t>
            </a:r>
            <a:r>
              <a:rPr lang="en-US" sz="2200" dirty="0" err="1" smtClean="0"/>
              <a:t>od</a:t>
            </a:r>
            <a:r>
              <a:rPr lang="en-US" sz="2200" dirty="0" smtClean="0"/>
              <a:t> </a:t>
            </a:r>
            <a:r>
              <a:rPr lang="en-US" sz="2200" dirty="0" err="1" smtClean="0"/>
              <a:t>činjenice</a:t>
            </a:r>
            <a:r>
              <a:rPr lang="en-US" sz="2200" dirty="0" smtClean="0"/>
              <a:t> </a:t>
            </a:r>
            <a:r>
              <a:rPr lang="en-US" sz="2200" dirty="0" err="1" smtClean="0"/>
              <a:t>da</a:t>
            </a:r>
            <a:r>
              <a:rPr lang="en-US" sz="2200" dirty="0" smtClean="0"/>
              <a:t> je </a:t>
            </a:r>
            <a:r>
              <a:rPr lang="en-US" sz="2200" dirty="0" err="1" smtClean="0"/>
              <a:t>posao</a:t>
            </a:r>
            <a:r>
              <a:rPr lang="en-US" sz="2200" dirty="0" smtClean="0"/>
              <a:t> </a:t>
            </a:r>
            <a:r>
              <a:rPr lang="en-US" sz="2200" dirty="0" err="1" smtClean="0"/>
              <a:t>na</a:t>
            </a:r>
            <a:r>
              <a:rPr lang="en-US" sz="2200" dirty="0" smtClean="0"/>
              <a:t> </a:t>
            </a:r>
            <a:r>
              <a:rPr lang="en-US" sz="2200" dirty="0" err="1" smtClean="0"/>
              <a:t>razvoju</a:t>
            </a:r>
            <a:r>
              <a:rPr lang="en-US" sz="2200" dirty="0" smtClean="0"/>
              <a:t> </a:t>
            </a:r>
            <a:r>
              <a:rPr lang="en-US" sz="2200" dirty="0" err="1" smtClean="0"/>
              <a:t>Biznis</a:t>
            </a:r>
            <a:r>
              <a:rPr lang="en-US" sz="2200" dirty="0" smtClean="0"/>
              <a:t> Zone „</a:t>
            </a:r>
            <a:r>
              <a:rPr lang="en-US" sz="2200" dirty="0" err="1" smtClean="0"/>
              <a:t>Rudeš</a:t>
            </a:r>
            <a:r>
              <a:rPr lang="en-US" sz="2200" dirty="0" smtClean="0"/>
              <a:t>“ </a:t>
            </a:r>
            <a:r>
              <a:rPr lang="en-US" sz="2200" dirty="0" err="1" smtClean="0"/>
              <a:t>na</a:t>
            </a:r>
            <a:r>
              <a:rPr lang="en-US" sz="2200" dirty="0" smtClean="0"/>
              <a:t> </a:t>
            </a:r>
            <a:r>
              <a:rPr lang="en-US" sz="2200" dirty="0" err="1" smtClean="0"/>
              <a:t>polovini</a:t>
            </a:r>
            <a:r>
              <a:rPr lang="en-US" sz="2200" dirty="0" smtClean="0"/>
              <a:t> </a:t>
            </a:r>
            <a:r>
              <a:rPr lang="en-US" sz="2200" dirty="0" err="1" smtClean="0"/>
              <a:t>puta</a:t>
            </a:r>
            <a:r>
              <a:rPr lang="en-US" sz="2200" dirty="0" smtClean="0"/>
              <a:t>, </a:t>
            </a:r>
            <a:r>
              <a:rPr lang="en-US" sz="2200" dirty="0" err="1" smtClean="0"/>
              <a:t>potrebno</a:t>
            </a:r>
            <a:r>
              <a:rPr lang="en-US" sz="2200" dirty="0" smtClean="0"/>
              <a:t> je </a:t>
            </a:r>
            <a:r>
              <a:rPr lang="en-US" sz="2200" dirty="0" err="1" smtClean="0"/>
              <a:t>da</a:t>
            </a:r>
            <a:r>
              <a:rPr lang="en-US" sz="2200" dirty="0" smtClean="0"/>
              <a:t> se ova </a:t>
            </a:r>
            <a:r>
              <a:rPr lang="en-US" sz="2200" dirty="0" err="1" smtClean="0"/>
              <a:t>Zona</a:t>
            </a:r>
            <a:r>
              <a:rPr lang="en-US" sz="2200" dirty="0" smtClean="0"/>
              <a:t> </a:t>
            </a:r>
            <a:r>
              <a:rPr lang="en-US" sz="2200" dirty="0" err="1" smtClean="0"/>
              <a:t>uspešno</a:t>
            </a:r>
            <a:r>
              <a:rPr lang="en-US" sz="2200" dirty="0" smtClean="0"/>
              <a:t> </a:t>
            </a:r>
            <a:r>
              <a:rPr lang="en-US" sz="2200" dirty="0" err="1" smtClean="0"/>
              <a:t>završi</a:t>
            </a:r>
            <a:r>
              <a:rPr lang="en-US" sz="2200" dirty="0" smtClean="0"/>
              <a:t> </a:t>
            </a:r>
            <a:r>
              <a:rPr lang="en-US" sz="2200" dirty="0" err="1" smtClean="0"/>
              <a:t>i</a:t>
            </a:r>
            <a:r>
              <a:rPr lang="en-US" sz="2200" dirty="0" smtClean="0"/>
              <a:t> </a:t>
            </a:r>
            <a:r>
              <a:rPr lang="en-US" sz="2200" dirty="0" err="1" smtClean="0"/>
              <a:t>pretvori</a:t>
            </a:r>
            <a:r>
              <a:rPr lang="en-US" sz="2200" dirty="0" smtClean="0"/>
              <a:t> u </a:t>
            </a:r>
            <a:r>
              <a:rPr lang="en-US" sz="2200" dirty="0" err="1" smtClean="0"/>
              <a:t>pravu</a:t>
            </a:r>
            <a:r>
              <a:rPr lang="en-US" sz="2200" dirty="0" smtClean="0"/>
              <a:t> </a:t>
            </a:r>
            <a:r>
              <a:rPr lang="en-US" sz="2200" dirty="0" err="1" smtClean="0"/>
              <a:t>preduzetničku</a:t>
            </a:r>
            <a:r>
              <a:rPr lang="en-US" sz="2200" dirty="0" smtClean="0"/>
              <a:t> </a:t>
            </a:r>
            <a:r>
              <a:rPr lang="en-US" sz="2200" dirty="0" err="1" smtClean="0"/>
              <a:t>Zonu</a:t>
            </a:r>
            <a:r>
              <a:rPr lang="en-US" sz="2200" dirty="0" smtClean="0"/>
              <a:t> </a:t>
            </a:r>
            <a:r>
              <a:rPr lang="en-US" sz="2200" dirty="0" err="1" smtClean="0"/>
              <a:t>sa</a:t>
            </a:r>
            <a:r>
              <a:rPr lang="en-US" sz="2200" dirty="0" smtClean="0"/>
              <a:t> </a:t>
            </a:r>
            <a:r>
              <a:rPr lang="en-US" sz="2200" dirty="0" err="1" smtClean="0"/>
              <a:t>malim</a:t>
            </a:r>
            <a:r>
              <a:rPr lang="en-US" sz="2200" dirty="0" smtClean="0"/>
              <a:t> </a:t>
            </a:r>
            <a:r>
              <a:rPr lang="en-US" sz="2200" dirty="0" err="1" smtClean="0"/>
              <a:t>i</a:t>
            </a:r>
            <a:r>
              <a:rPr lang="en-US" sz="2200" dirty="0" smtClean="0"/>
              <a:t> </a:t>
            </a:r>
            <a:r>
              <a:rPr lang="en-US" sz="2200" dirty="0" err="1" smtClean="0"/>
              <a:t>srednjim</a:t>
            </a:r>
            <a:r>
              <a:rPr lang="en-US" sz="2200" dirty="0" smtClean="0"/>
              <a:t> </a:t>
            </a:r>
            <a:r>
              <a:rPr lang="en-US" sz="2200" dirty="0" err="1" smtClean="0"/>
              <a:t>preduzećima</a:t>
            </a:r>
            <a:r>
              <a:rPr lang="en-US" sz="2200" dirty="0" smtClean="0"/>
              <a:t> </a:t>
            </a:r>
            <a:r>
              <a:rPr lang="en-US" sz="2200" dirty="0" err="1" smtClean="0"/>
              <a:t>i</a:t>
            </a:r>
            <a:r>
              <a:rPr lang="en-US" sz="2200" dirty="0" smtClean="0"/>
              <a:t> </a:t>
            </a:r>
            <a:r>
              <a:rPr lang="en-US" sz="2200" dirty="0" err="1" smtClean="0"/>
              <a:t>da</a:t>
            </a:r>
            <a:r>
              <a:rPr lang="en-US" sz="2200" dirty="0" smtClean="0"/>
              <a:t> </a:t>
            </a:r>
            <a:r>
              <a:rPr lang="en-US" sz="2200" dirty="0" err="1" smtClean="0"/>
              <a:t>kao</a:t>
            </a:r>
            <a:r>
              <a:rPr lang="en-US" sz="2200" dirty="0" smtClean="0"/>
              <a:t> </a:t>
            </a:r>
            <a:r>
              <a:rPr lang="en-US" sz="2200" dirty="0" err="1" smtClean="0"/>
              <a:t>takva</a:t>
            </a:r>
            <a:r>
              <a:rPr lang="en-US" sz="2200" dirty="0" smtClean="0"/>
              <a:t> </a:t>
            </a:r>
            <a:r>
              <a:rPr lang="en-US" sz="2200" dirty="0" err="1" smtClean="0"/>
              <a:t>pokrene</a:t>
            </a:r>
            <a:r>
              <a:rPr lang="en-US" sz="2200" dirty="0" smtClean="0"/>
              <a:t> </a:t>
            </a:r>
            <a:r>
              <a:rPr lang="en-US" sz="2200" dirty="0" err="1" smtClean="0"/>
              <a:t>privredne</a:t>
            </a:r>
            <a:r>
              <a:rPr lang="en-US" sz="2200" dirty="0" smtClean="0"/>
              <a:t> </a:t>
            </a:r>
            <a:r>
              <a:rPr lang="en-US" sz="2200" dirty="0" err="1" smtClean="0"/>
              <a:t>i</a:t>
            </a:r>
            <a:r>
              <a:rPr lang="en-US" sz="2200" dirty="0" smtClean="0"/>
              <a:t> </a:t>
            </a:r>
            <a:r>
              <a:rPr lang="en-US" sz="2200" dirty="0" err="1" smtClean="0"/>
              <a:t>društvene</a:t>
            </a:r>
            <a:r>
              <a:rPr lang="en-US" sz="2200" dirty="0" smtClean="0"/>
              <a:t> </a:t>
            </a:r>
            <a:r>
              <a:rPr lang="en-US" sz="2200" dirty="0" err="1" smtClean="0"/>
              <a:t>aktivnosti</a:t>
            </a:r>
            <a:r>
              <a:rPr lang="en-US" sz="2200" dirty="0" smtClean="0"/>
              <a:t> </a:t>
            </a:r>
            <a:r>
              <a:rPr lang="en-US" sz="2200" dirty="0" err="1" smtClean="0"/>
              <a:t>i</a:t>
            </a:r>
            <a:r>
              <a:rPr lang="en-US" sz="2200" dirty="0" smtClean="0"/>
              <a:t> </a:t>
            </a:r>
            <a:r>
              <a:rPr lang="en-US" sz="2200" dirty="0" err="1" smtClean="0"/>
              <a:t>zadrži</a:t>
            </a:r>
            <a:r>
              <a:rPr lang="en-US" sz="2200" dirty="0" smtClean="0"/>
              <a:t> </a:t>
            </a:r>
            <a:r>
              <a:rPr lang="en-US" sz="2200" dirty="0" err="1" smtClean="0"/>
              <a:t>ljude</a:t>
            </a:r>
            <a:r>
              <a:rPr lang="en-US" sz="2200" dirty="0" smtClean="0"/>
              <a:t> u </a:t>
            </a:r>
            <a:r>
              <a:rPr lang="en-US" sz="2200" dirty="0" err="1" smtClean="0"/>
              <a:t>opštini</a:t>
            </a:r>
            <a:r>
              <a:rPr lang="en-US" sz="2200" dirty="0" smtClean="0"/>
              <a:t> Berane. 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smtClean="0"/>
              <a:t>Strateški ciljevi i zadaci Biznis Zone: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endParaRPr lang="en-US" dirty="0" smtClean="0"/>
          </a:p>
          <a:p>
            <a:r>
              <a:rPr lang="pl-PL" dirty="0" smtClean="0"/>
              <a:t> </a:t>
            </a:r>
            <a:r>
              <a:rPr lang="en-US" sz="2200" dirty="0" err="1" smtClean="0"/>
              <a:t>Cilj</a:t>
            </a:r>
            <a:r>
              <a:rPr lang="en-US" sz="2200" dirty="0" smtClean="0"/>
              <a:t>: </a:t>
            </a:r>
            <a:r>
              <a:rPr lang="en-US" sz="2200" dirty="0" err="1" smtClean="0"/>
              <a:t>Pozicioniranje</a:t>
            </a:r>
            <a:r>
              <a:rPr lang="en-US" sz="2200" dirty="0" smtClean="0"/>
              <a:t> </a:t>
            </a:r>
            <a:r>
              <a:rPr lang="en-US" sz="2200" dirty="0" err="1" smtClean="0"/>
              <a:t>Berana</a:t>
            </a:r>
            <a:r>
              <a:rPr lang="en-US" sz="2200" dirty="0" smtClean="0"/>
              <a:t> </a:t>
            </a:r>
            <a:r>
              <a:rPr lang="en-US" sz="2200" dirty="0" err="1" smtClean="0"/>
              <a:t>kao</a:t>
            </a:r>
            <a:r>
              <a:rPr lang="en-US" sz="2200" dirty="0" smtClean="0"/>
              <a:t> </a:t>
            </a:r>
            <a:r>
              <a:rPr lang="en-US" sz="2200" dirty="0" err="1" smtClean="0"/>
              <a:t>industrijskog</a:t>
            </a:r>
            <a:r>
              <a:rPr lang="en-US" sz="2200" dirty="0" smtClean="0"/>
              <a:t> </a:t>
            </a:r>
            <a:r>
              <a:rPr lang="en-US" sz="2200" dirty="0" err="1" smtClean="0"/>
              <a:t>grada</a:t>
            </a:r>
            <a:r>
              <a:rPr lang="en-US" sz="2200" dirty="0" smtClean="0"/>
              <a:t> </a:t>
            </a:r>
            <a:r>
              <a:rPr lang="en-US" sz="2200" dirty="0" err="1" smtClean="0"/>
              <a:t>sa</a:t>
            </a:r>
            <a:r>
              <a:rPr lang="en-US" sz="2200" dirty="0" smtClean="0"/>
              <a:t> </a:t>
            </a:r>
            <a:r>
              <a:rPr lang="en-US" sz="2200" dirty="0" err="1" smtClean="0"/>
              <a:t>modernom</a:t>
            </a:r>
            <a:r>
              <a:rPr lang="en-US" sz="2200" dirty="0" smtClean="0"/>
              <a:t> </a:t>
            </a:r>
            <a:r>
              <a:rPr lang="en-US" sz="2200" dirty="0" err="1" smtClean="0"/>
              <a:t>Biznis</a:t>
            </a:r>
            <a:r>
              <a:rPr lang="en-US" sz="2200" dirty="0" smtClean="0"/>
              <a:t> </a:t>
            </a:r>
            <a:r>
              <a:rPr lang="en-US" sz="2200" dirty="0" err="1" smtClean="0"/>
              <a:t>Zonom</a:t>
            </a:r>
            <a:r>
              <a:rPr lang="en-US" sz="2200" dirty="0" smtClean="0"/>
              <a:t> </a:t>
            </a:r>
            <a:r>
              <a:rPr lang="en-US" sz="2200" dirty="0" err="1" smtClean="0"/>
              <a:t>i</a:t>
            </a:r>
            <a:r>
              <a:rPr lang="en-US" sz="2200" dirty="0" smtClean="0"/>
              <a:t> </a:t>
            </a:r>
            <a:r>
              <a:rPr lang="en-US" sz="2200" dirty="0" err="1" smtClean="0"/>
              <a:t>Biznis</a:t>
            </a:r>
            <a:r>
              <a:rPr lang="en-US" sz="2200" dirty="0" smtClean="0"/>
              <a:t> </a:t>
            </a:r>
            <a:r>
              <a:rPr lang="en-US" sz="2200" dirty="0" err="1" smtClean="0"/>
              <a:t>Inkubatorom</a:t>
            </a:r>
            <a:r>
              <a:rPr lang="en-US" sz="2200" dirty="0" smtClean="0"/>
              <a:t> </a:t>
            </a:r>
          </a:p>
          <a:p>
            <a:r>
              <a:rPr lang="en-US" sz="2200" dirty="0" err="1" smtClean="0"/>
              <a:t>Zadatak</a:t>
            </a:r>
            <a:r>
              <a:rPr lang="en-US" sz="2200" dirty="0" smtClean="0"/>
              <a:t>: </a:t>
            </a:r>
            <a:r>
              <a:rPr lang="en-US" sz="2200" dirty="0" err="1" smtClean="0"/>
              <a:t>Izrada</a:t>
            </a:r>
            <a:r>
              <a:rPr lang="en-US" sz="2200" dirty="0" smtClean="0"/>
              <a:t> </a:t>
            </a:r>
            <a:r>
              <a:rPr lang="en-US" sz="2200" dirty="0" err="1" smtClean="0"/>
              <a:t>i</a:t>
            </a:r>
            <a:r>
              <a:rPr lang="en-US" sz="2200" dirty="0" smtClean="0"/>
              <a:t> </a:t>
            </a:r>
            <a:r>
              <a:rPr lang="en-US" sz="2200" dirty="0" err="1" smtClean="0"/>
              <a:t>implementacija</a:t>
            </a:r>
            <a:r>
              <a:rPr lang="en-US" sz="2200" dirty="0" smtClean="0"/>
              <a:t> </a:t>
            </a:r>
            <a:r>
              <a:rPr lang="en-US" sz="2200" dirty="0" err="1" smtClean="0"/>
              <a:t>privredno</a:t>
            </a:r>
            <a:r>
              <a:rPr lang="en-US" sz="2200" dirty="0" smtClean="0"/>
              <a:t> </a:t>
            </a:r>
            <a:r>
              <a:rPr lang="en-US" sz="2200" dirty="0" err="1" smtClean="0"/>
              <a:t>orijentisanog</a:t>
            </a:r>
            <a:r>
              <a:rPr lang="en-US" sz="2200" dirty="0" smtClean="0"/>
              <a:t> Marketing </a:t>
            </a:r>
            <a:r>
              <a:rPr lang="en-US" sz="2200" dirty="0" err="1" smtClean="0"/>
              <a:t>miksa</a:t>
            </a:r>
            <a:r>
              <a:rPr lang="en-US" sz="2200" dirty="0" smtClean="0"/>
              <a:t> (4P) </a:t>
            </a:r>
          </a:p>
          <a:p>
            <a:r>
              <a:rPr lang="en-US" sz="2200" dirty="0" err="1" smtClean="0"/>
              <a:t>Cilj</a:t>
            </a:r>
            <a:r>
              <a:rPr lang="en-US" sz="2200" dirty="0" smtClean="0"/>
              <a:t>: </a:t>
            </a:r>
            <a:r>
              <a:rPr lang="en-US" sz="2200" dirty="0" err="1" smtClean="0"/>
              <a:t>Opština</a:t>
            </a:r>
            <a:r>
              <a:rPr lang="en-US" sz="2200" dirty="0" smtClean="0"/>
              <a:t> Berane – Business friendly </a:t>
            </a:r>
            <a:r>
              <a:rPr lang="en-US" sz="2200" dirty="0" err="1" smtClean="0"/>
              <a:t>Opština</a:t>
            </a:r>
            <a:r>
              <a:rPr lang="en-US" sz="2200" dirty="0" smtClean="0"/>
              <a:t> </a:t>
            </a:r>
          </a:p>
          <a:p>
            <a:r>
              <a:rPr lang="en-US" sz="2200" dirty="0" err="1" smtClean="0"/>
              <a:t>Zadatak</a:t>
            </a:r>
            <a:r>
              <a:rPr lang="en-US" sz="2200" dirty="0" smtClean="0"/>
              <a:t>: </a:t>
            </a:r>
            <a:r>
              <a:rPr lang="en-US" sz="2200" dirty="0" err="1" smtClean="0"/>
              <a:t>Formiranje</a:t>
            </a:r>
            <a:r>
              <a:rPr lang="en-US" sz="2200" dirty="0" smtClean="0"/>
              <a:t> </a:t>
            </a:r>
            <a:r>
              <a:rPr lang="en-US" sz="2200" dirty="0" err="1" smtClean="0"/>
              <a:t>Kancelarije</a:t>
            </a:r>
            <a:r>
              <a:rPr lang="en-US" sz="2200" dirty="0" smtClean="0"/>
              <a:t> </a:t>
            </a:r>
            <a:r>
              <a:rPr lang="en-US" sz="2200" dirty="0" err="1" smtClean="0"/>
              <a:t>za</a:t>
            </a:r>
            <a:r>
              <a:rPr lang="en-US" sz="2200" dirty="0" smtClean="0"/>
              <a:t> </a:t>
            </a:r>
            <a:r>
              <a:rPr lang="en-US" sz="2200" dirty="0" err="1" smtClean="0"/>
              <a:t>lokalni</a:t>
            </a:r>
            <a:r>
              <a:rPr lang="en-US" sz="2200" dirty="0" smtClean="0"/>
              <a:t> </a:t>
            </a:r>
            <a:r>
              <a:rPr lang="en-US" sz="2200" dirty="0" err="1" smtClean="0"/>
              <a:t>ekonomski</a:t>
            </a:r>
            <a:r>
              <a:rPr lang="en-US" sz="2200" dirty="0" smtClean="0"/>
              <a:t> </a:t>
            </a:r>
            <a:r>
              <a:rPr lang="en-US" sz="2200" dirty="0" err="1" smtClean="0"/>
              <a:t>razvoj</a:t>
            </a:r>
            <a:r>
              <a:rPr lang="en-US" sz="2200" dirty="0" smtClean="0"/>
              <a:t> </a:t>
            </a:r>
            <a:r>
              <a:rPr lang="en-US" sz="2200" dirty="0" err="1" smtClean="0"/>
              <a:t>i</a:t>
            </a:r>
            <a:r>
              <a:rPr lang="en-US" sz="2200" dirty="0" smtClean="0"/>
              <a:t> </a:t>
            </a:r>
            <a:r>
              <a:rPr lang="en-US" sz="2200" dirty="0" err="1" smtClean="0"/>
              <a:t>promociju</a:t>
            </a:r>
            <a:r>
              <a:rPr lang="en-US" sz="2200" dirty="0" smtClean="0"/>
              <a:t> </a:t>
            </a:r>
            <a:r>
              <a:rPr lang="en-US" sz="2200" dirty="0" err="1" smtClean="0"/>
              <a:t>investicija</a:t>
            </a:r>
            <a:r>
              <a:rPr lang="en-US" sz="2200" dirty="0" smtClean="0"/>
              <a:t> (</a:t>
            </a:r>
            <a:r>
              <a:rPr lang="en-US" sz="2200" dirty="0" err="1" smtClean="0"/>
              <a:t>jednošalterski</a:t>
            </a:r>
            <a:r>
              <a:rPr lang="en-US" sz="2200" dirty="0" smtClean="0"/>
              <a:t> </a:t>
            </a:r>
            <a:r>
              <a:rPr lang="en-US" sz="2200" dirty="0" err="1" smtClean="0"/>
              <a:t>sistem</a:t>
            </a:r>
            <a:r>
              <a:rPr lang="en-US" sz="2200" dirty="0" smtClean="0"/>
              <a:t>, </a:t>
            </a:r>
            <a:r>
              <a:rPr lang="en-US" sz="2200" dirty="0" err="1" smtClean="0"/>
              <a:t>smanjenje</a:t>
            </a:r>
            <a:r>
              <a:rPr lang="en-US" sz="2200" dirty="0" smtClean="0"/>
              <a:t> </a:t>
            </a:r>
            <a:r>
              <a:rPr lang="en-US" sz="2200" dirty="0" err="1" smtClean="0"/>
              <a:t>cene</a:t>
            </a:r>
            <a:r>
              <a:rPr lang="en-US" sz="2200" dirty="0" smtClean="0"/>
              <a:t> </a:t>
            </a:r>
            <a:r>
              <a:rPr lang="en-US" sz="2200" dirty="0" err="1" smtClean="0"/>
              <a:t>komunalnih</a:t>
            </a:r>
            <a:r>
              <a:rPr lang="en-US" sz="2200" dirty="0" smtClean="0"/>
              <a:t> </a:t>
            </a:r>
            <a:r>
              <a:rPr lang="en-US" sz="2200" dirty="0" err="1" smtClean="0"/>
              <a:t>usluga</a:t>
            </a:r>
            <a:r>
              <a:rPr lang="en-US" sz="2200" dirty="0" smtClean="0"/>
              <a:t>, </a:t>
            </a:r>
            <a:r>
              <a:rPr lang="en-US" sz="2200" dirty="0" err="1" smtClean="0"/>
              <a:t>podsticaji</a:t>
            </a:r>
            <a:r>
              <a:rPr lang="en-US" sz="2200" dirty="0" smtClean="0"/>
              <a:t> </a:t>
            </a:r>
            <a:r>
              <a:rPr lang="en-US" sz="2200" dirty="0" err="1" smtClean="0"/>
              <a:t>komunalnih</a:t>
            </a:r>
            <a:r>
              <a:rPr lang="en-US" sz="2200" dirty="0" smtClean="0"/>
              <a:t> </a:t>
            </a:r>
            <a:r>
              <a:rPr lang="en-US" sz="2200" dirty="0" err="1" smtClean="0"/>
              <a:t>preduzeća</a:t>
            </a:r>
            <a:r>
              <a:rPr lang="en-US" sz="2200" dirty="0" smtClean="0"/>
              <a:t> u </a:t>
            </a:r>
            <a:r>
              <a:rPr lang="en-US" sz="2200" dirty="0" err="1" smtClean="0"/>
              <a:t>službi</a:t>
            </a:r>
            <a:r>
              <a:rPr lang="en-US" sz="2200" dirty="0" smtClean="0"/>
              <a:t> </a:t>
            </a:r>
            <a:r>
              <a:rPr lang="en-US" sz="2200" dirty="0" err="1" smtClean="0"/>
              <a:t>Biznis</a:t>
            </a:r>
            <a:r>
              <a:rPr lang="en-US" sz="2200" dirty="0" smtClean="0"/>
              <a:t> Zone </a:t>
            </a:r>
            <a:r>
              <a:rPr lang="en-US" sz="2200" dirty="0" err="1" smtClean="0"/>
              <a:t>itd</a:t>
            </a:r>
            <a:r>
              <a:rPr lang="en-US" sz="2200" dirty="0" smtClean="0"/>
              <a:t>.)</a:t>
            </a:r>
            <a:r>
              <a:rPr lang="vi-VN" sz="2200" b="1" i="1" dirty="0" smtClean="0"/>
              <a:t> </a:t>
            </a:r>
            <a:endParaRPr lang="en-US" sz="2200" b="1" i="1" dirty="0" smtClean="0"/>
          </a:p>
          <a:p>
            <a:r>
              <a:rPr lang="vi-VN" sz="1900" dirty="0" smtClean="0"/>
              <a:t>Cilj: Završetak Biznis Zone i stalni napor za povećanje kvaliteta usluga prema korisnicima i dovođenje investitora </a:t>
            </a:r>
          </a:p>
          <a:p>
            <a:r>
              <a:rPr lang="en-US" sz="2200" dirty="0" err="1" smtClean="0"/>
              <a:t>Zadatak</a:t>
            </a:r>
            <a:r>
              <a:rPr lang="en-US" sz="2200" dirty="0" smtClean="0"/>
              <a:t>: </a:t>
            </a:r>
            <a:r>
              <a:rPr lang="en-US" sz="2200" dirty="0" err="1" smtClean="0"/>
              <a:t>Implementacija</a:t>
            </a:r>
            <a:r>
              <a:rPr lang="en-US" sz="2200" dirty="0" smtClean="0"/>
              <a:t> </a:t>
            </a:r>
            <a:r>
              <a:rPr lang="en-US" sz="2200" dirty="0" err="1" smtClean="0"/>
              <a:t>Akcionog</a:t>
            </a:r>
            <a:r>
              <a:rPr lang="en-US" sz="2200" dirty="0" smtClean="0"/>
              <a:t> </a:t>
            </a:r>
            <a:r>
              <a:rPr lang="en-US" sz="2200" dirty="0" err="1" smtClean="0"/>
              <a:t>plana</a:t>
            </a:r>
            <a:r>
              <a:rPr lang="en-US" sz="2200" dirty="0" smtClean="0"/>
              <a:t> 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Situaciona</a:t>
            </a:r>
            <a:r>
              <a:rPr lang="en-US" dirty="0" smtClean="0"/>
              <a:t> </a:t>
            </a:r>
            <a:r>
              <a:rPr lang="en-US" dirty="0" err="1" smtClean="0"/>
              <a:t>analiza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i="1" dirty="0" err="1" smtClean="0"/>
              <a:t>Tradicija</a:t>
            </a:r>
            <a:r>
              <a:rPr lang="en-US" i="1" dirty="0" smtClean="0"/>
              <a:t> 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n-US" i="1" dirty="0" err="1" smtClean="0"/>
              <a:t>iskustvo</a:t>
            </a:r>
            <a:r>
              <a:rPr lang="en-US" i="1" dirty="0" smtClean="0"/>
              <a:t> u </a:t>
            </a:r>
            <a:r>
              <a:rPr lang="en-US" i="1" dirty="0" err="1" smtClean="0"/>
              <a:t>industrijskoj</a:t>
            </a:r>
            <a:r>
              <a:rPr lang="en-US" i="1" dirty="0" smtClean="0"/>
              <a:t> </a:t>
            </a:r>
            <a:r>
              <a:rPr lang="en-US" i="1" dirty="0" err="1" smtClean="0"/>
              <a:t>proizvodnji</a:t>
            </a:r>
            <a:r>
              <a:rPr lang="en-US" i="1" dirty="0" smtClean="0"/>
              <a:t> </a:t>
            </a:r>
          </a:p>
          <a:p>
            <a:pPr>
              <a:buNone/>
            </a:pPr>
            <a:r>
              <a:rPr lang="en-US" i="1" dirty="0" smtClean="0"/>
              <a:t> </a:t>
            </a:r>
          </a:p>
          <a:p>
            <a:r>
              <a:rPr lang="en-US" dirty="0" smtClean="0"/>
              <a:t> </a:t>
            </a:r>
            <a:r>
              <a:rPr lang="en-US" i="1" dirty="0" err="1" smtClean="0"/>
              <a:t>Privreda</a:t>
            </a:r>
            <a:r>
              <a:rPr lang="en-US" i="1" dirty="0" smtClean="0"/>
              <a:t> (</a:t>
            </a:r>
            <a:r>
              <a:rPr lang="en-US" i="1" dirty="0" err="1" smtClean="0"/>
              <a:t>analiza</a:t>
            </a:r>
            <a:r>
              <a:rPr lang="en-US" i="1" dirty="0" smtClean="0"/>
              <a:t> </a:t>
            </a:r>
            <a:r>
              <a:rPr lang="en-US" i="1" dirty="0" err="1" smtClean="0"/>
              <a:t>investicionih</a:t>
            </a:r>
            <a:r>
              <a:rPr lang="en-US" i="1" dirty="0" smtClean="0"/>
              <a:t> </a:t>
            </a:r>
            <a:r>
              <a:rPr lang="en-US" i="1" dirty="0" err="1" smtClean="0"/>
              <a:t>potencijala</a:t>
            </a:r>
            <a:r>
              <a:rPr lang="en-US" i="1" dirty="0" smtClean="0"/>
              <a:t> </a:t>
            </a:r>
            <a:r>
              <a:rPr lang="en-US" i="1" dirty="0" err="1" smtClean="0"/>
              <a:t>postojećih</a:t>
            </a:r>
            <a:r>
              <a:rPr lang="en-US" i="1" dirty="0" smtClean="0"/>
              <a:t>    </a:t>
            </a:r>
            <a:r>
              <a:rPr lang="en-US" i="1" dirty="0" err="1" smtClean="0"/>
              <a:t>privrednih</a:t>
            </a:r>
            <a:r>
              <a:rPr lang="en-US" i="1" dirty="0" smtClean="0"/>
              <a:t> </a:t>
            </a:r>
            <a:r>
              <a:rPr lang="en-US" i="1" dirty="0" err="1" smtClean="0"/>
              <a:t>subjekata</a:t>
            </a:r>
            <a:r>
              <a:rPr lang="en-US" i="1" dirty="0" smtClean="0"/>
              <a:t>) </a:t>
            </a:r>
          </a:p>
          <a:p>
            <a:r>
              <a:rPr lang="en-US" dirty="0" smtClean="0"/>
              <a:t> </a:t>
            </a:r>
            <a:r>
              <a:rPr lang="en-US" i="1" dirty="0" err="1" smtClean="0"/>
              <a:t>Radna</a:t>
            </a:r>
            <a:r>
              <a:rPr lang="en-US" i="1" dirty="0" smtClean="0"/>
              <a:t> </a:t>
            </a:r>
            <a:r>
              <a:rPr lang="en-US" i="1" dirty="0" err="1" smtClean="0"/>
              <a:t>snaga</a:t>
            </a:r>
            <a:r>
              <a:rPr lang="en-US" i="1" dirty="0" smtClean="0"/>
              <a:t> </a:t>
            </a:r>
          </a:p>
          <a:p>
            <a:r>
              <a:rPr lang="en-US" dirty="0" smtClean="0"/>
              <a:t> </a:t>
            </a:r>
            <a:r>
              <a:rPr lang="en-US" i="1" dirty="0" err="1" smtClean="0"/>
              <a:t>Dostupnost</a:t>
            </a:r>
            <a:r>
              <a:rPr lang="en-US" i="1" dirty="0" smtClean="0"/>
              <a:t> </a:t>
            </a:r>
            <a:r>
              <a:rPr lang="en-US" i="1" dirty="0" err="1" smtClean="0"/>
              <a:t>Biznis</a:t>
            </a:r>
            <a:r>
              <a:rPr lang="en-US" i="1" dirty="0" smtClean="0"/>
              <a:t> Zone </a:t>
            </a:r>
          </a:p>
          <a:p>
            <a:r>
              <a:rPr lang="pl-PL" dirty="0" smtClean="0"/>
              <a:t> </a:t>
            </a:r>
            <a:r>
              <a:rPr lang="pl-PL" i="1" dirty="0" smtClean="0"/>
              <a:t>Podsticaji za investitore (lokalni i nacionalni) </a:t>
            </a:r>
          </a:p>
          <a:p>
            <a:r>
              <a:rPr lang="pl-PL" dirty="0" smtClean="0"/>
              <a:t> </a:t>
            </a:r>
            <a:r>
              <a:rPr lang="pl-PL" i="1" dirty="0" smtClean="0"/>
              <a:t>Analiza konkurentnih Biznis Zona u okruženju </a:t>
            </a:r>
          </a:p>
          <a:p>
            <a:r>
              <a:rPr lang="en-US" i="1" dirty="0" err="1" smtClean="0"/>
              <a:t>Poslovni</a:t>
            </a:r>
            <a:r>
              <a:rPr lang="en-US" i="1" dirty="0" smtClean="0"/>
              <a:t> </a:t>
            </a:r>
            <a:r>
              <a:rPr lang="en-US" i="1" dirty="0" err="1" smtClean="0"/>
              <a:t>ambijent</a:t>
            </a:r>
            <a:r>
              <a:rPr lang="en-US" i="1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Swot</a:t>
            </a:r>
            <a:r>
              <a:rPr lang="en-US" dirty="0" smtClean="0"/>
              <a:t> </a:t>
            </a:r>
            <a:r>
              <a:rPr lang="en-US" dirty="0" err="1" smtClean="0"/>
              <a:t>analiza</a:t>
            </a:r>
            <a:r>
              <a:rPr lang="en-US" dirty="0" smtClean="0"/>
              <a:t> </a:t>
            </a:r>
            <a:r>
              <a:rPr lang="en-US" dirty="0" err="1" smtClean="0"/>
              <a:t>Biznis</a:t>
            </a:r>
            <a:r>
              <a:rPr lang="en-US" dirty="0" smtClean="0"/>
              <a:t> Zone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Snage</a:t>
            </a:r>
            <a:r>
              <a:rPr lang="sr-Latn-ME" b="1" dirty="0" smtClean="0"/>
              <a:t>:</a:t>
            </a:r>
          </a:p>
          <a:p>
            <a:pPr>
              <a:buNone/>
            </a:pPr>
            <a:r>
              <a:rPr lang="sr-Latn-ME" sz="2400" dirty="0" smtClean="0"/>
              <a:t>Biznis zona je vlasnistvo opštine Berane</a:t>
            </a:r>
          </a:p>
          <a:p>
            <a:pPr>
              <a:buNone/>
            </a:pPr>
            <a:r>
              <a:rPr lang="sr-Latn-ME" sz="2400" dirty="0" smtClean="0"/>
              <a:t>Postoji planska dokumentacija i neophodna infrastruktura</a:t>
            </a:r>
          </a:p>
          <a:p>
            <a:pPr>
              <a:buNone/>
            </a:pPr>
            <a:r>
              <a:rPr lang="sr-Latn-ME" sz="2400" dirty="0" smtClean="0"/>
              <a:t>Biznis inkubator u okviru Biznis Zone</a:t>
            </a:r>
          </a:p>
          <a:p>
            <a:pPr>
              <a:buNone/>
            </a:pPr>
            <a:r>
              <a:rPr lang="sr-Latn-ME" sz="2400" dirty="0" smtClean="0"/>
              <a:t>Lako dostupni prirodni resursi ( šume, mineralne sirovine)</a:t>
            </a:r>
          </a:p>
          <a:p>
            <a:pPr>
              <a:buNone/>
            </a:pPr>
            <a:r>
              <a:rPr lang="sr-Latn-ME" sz="2400" dirty="0" smtClean="0"/>
              <a:t>Kompetentna radna snaga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Swot analiza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Latn-ME" b="1" dirty="0" smtClean="0"/>
              <a:t>Slabosti</a:t>
            </a:r>
          </a:p>
          <a:p>
            <a:r>
              <a:rPr lang="sr-Latn-ME" dirty="0" smtClean="0"/>
              <a:t>Udaljenost od glavnih saobraćajnica (pruga, luka)</a:t>
            </a:r>
          </a:p>
          <a:p>
            <a:r>
              <a:rPr lang="sr-Latn-ME" dirty="0" smtClean="0"/>
              <a:t>Nepostojanje većih preduzeća spremnih za dolazak u Biznis Zonu</a:t>
            </a:r>
          </a:p>
          <a:p>
            <a:pPr lvl="0"/>
            <a:r>
              <a:rPr lang="pl-PL" dirty="0" smtClean="0"/>
              <a:t>Neuskladjenost ponude i potražnje na tržištu rada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Swot analiza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Latn-ME" b="1" dirty="0" smtClean="0"/>
              <a:t>Prijetnje</a:t>
            </a:r>
          </a:p>
          <a:p>
            <a:r>
              <a:rPr lang="sr-Latn-ME" dirty="0" smtClean="0"/>
              <a:t>Neracionalna eksploatacija prirodnih bogastava (šume, rječni šljunak i pijesak)</a:t>
            </a:r>
          </a:p>
          <a:p>
            <a:r>
              <a:rPr lang="sr-Latn-ME" dirty="0" smtClean="0"/>
              <a:t>Depopulacija opštine </a:t>
            </a:r>
          </a:p>
          <a:p>
            <a:r>
              <a:rPr lang="sr-Latn-ME" dirty="0" smtClean="0"/>
              <a:t>Loša kreditna politika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Swot analiza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Latn-ME" b="1" dirty="0" smtClean="0"/>
              <a:t>Šanse ( mogućnosti)</a:t>
            </a:r>
          </a:p>
          <a:p>
            <a:r>
              <a:rPr lang="sr-Latn-ME" dirty="0" smtClean="0"/>
              <a:t>Postojanje visokoškolskih ustanova</a:t>
            </a:r>
          </a:p>
          <a:p>
            <a:r>
              <a:rPr lang="sr-Latn-ME" dirty="0" smtClean="0"/>
              <a:t>Dobra porska politika</a:t>
            </a:r>
          </a:p>
          <a:p>
            <a:r>
              <a:rPr lang="sr-Latn-ME" dirty="0" smtClean="0"/>
              <a:t>Blizina granice sa Srbijom i Kosovom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1277</TotalTime>
  <Words>951</Words>
  <Application>Microsoft Office PowerPoint</Application>
  <PresentationFormat>On-screen Show (4:3)</PresentationFormat>
  <Paragraphs>165</Paragraphs>
  <Slides>24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Median</vt:lpstr>
      <vt:lpstr>Acrobat Document</vt:lpstr>
      <vt:lpstr>Marketing plan Biznis Zone “Rudeš” Berane</vt:lpstr>
      <vt:lpstr>Opšti podaci o opštini Berane</vt:lpstr>
      <vt:lpstr> Vizija i misija Biznis Zone:</vt:lpstr>
      <vt:lpstr>Strateški ciljevi i zadaci Biznis Zone:</vt:lpstr>
      <vt:lpstr>Situaciona analiza</vt:lpstr>
      <vt:lpstr>Swot analiza Biznis Zone</vt:lpstr>
      <vt:lpstr>Swot analiza</vt:lpstr>
      <vt:lpstr>Swot analiza</vt:lpstr>
      <vt:lpstr>Swot analiza</vt:lpstr>
      <vt:lpstr>Prirodni potencijali</vt:lpstr>
      <vt:lpstr>Mineralne sirovine </vt:lpstr>
      <vt:lpstr>Mineralne sirovine</vt:lpstr>
      <vt:lpstr>Ljudski resursi </vt:lpstr>
      <vt:lpstr>Položaj opštine </vt:lpstr>
      <vt:lpstr>Geografski položaj Berana </vt:lpstr>
      <vt:lpstr>PODRŠKA INVESTITORIMA</vt:lpstr>
      <vt:lpstr>Subvencije može koristiti poslodavac koji zaposli: </vt:lpstr>
      <vt:lpstr>Strani investitori</vt:lpstr>
      <vt:lpstr>Biznis zona Rudeš  </vt:lpstr>
      <vt:lpstr>Rizici</vt:lpstr>
      <vt:lpstr>Izvod iz GUPa</vt:lpstr>
      <vt:lpstr>Zonom upravlja Opština </vt:lpstr>
      <vt:lpstr>   Regionalni biznis centar i biznis inkubator  u Biznis zoni </vt:lpstr>
      <vt:lpstr>Biznis inkubator u biznis zoni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Biznis zona Rudeš</dc:title>
  <dc:creator>Sl.Menadzera</dc:creator>
  <cp:lastModifiedBy>tanja</cp:lastModifiedBy>
  <cp:revision>118</cp:revision>
  <dcterms:created xsi:type="dcterms:W3CDTF">2015-02-17T06:36:58Z</dcterms:created>
  <dcterms:modified xsi:type="dcterms:W3CDTF">2015-07-10T11:58:12Z</dcterms:modified>
</cp:coreProperties>
</file>